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76"/>
  </p:notesMasterIdLst>
  <p:sldIdLst>
    <p:sldId id="256" r:id="rId2"/>
    <p:sldId id="416" r:id="rId3"/>
    <p:sldId id="425" r:id="rId4"/>
    <p:sldId id="426" r:id="rId5"/>
    <p:sldId id="427" r:id="rId6"/>
    <p:sldId id="428" r:id="rId7"/>
    <p:sldId id="429" r:id="rId8"/>
    <p:sldId id="417" r:id="rId9"/>
    <p:sldId id="421" r:id="rId10"/>
    <p:sldId id="419" r:id="rId11"/>
    <p:sldId id="422" r:id="rId12"/>
    <p:sldId id="430" r:id="rId13"/>
    <p:sldId id="431" r:id="rId14"/>
    <p:sldId id="423" r:id="rId15"/>
    <p:sldId id="420" r:id="rId16"/>
    <p:sldId id="266" r:id="rId17"/>
    <p:sldId id="286" r:id="rId18"/>
    <p:sldId id="350" r:id="rId19"/>
    <p:sldId id="287" r:id="rId20"/>
    <p:sldId id="288" r:id="rId21"/>
    <p:sldId id="412" r:id="rId22"/>
    <p:sldId id="277" r:id="rId23"/>
    <p:sldId id="314" r:id="rId24"/>
    <p:sldId id="315" r:id="rId25"/>
    <p:sldId id="313" r:id="rId26"/>
    <p:sldId id="351" r:id="rId27"/>
    <p:sldId id="294" r:id="rId28"/>
    <p:sldId id="295" r:id="rId29"/>
    <p:sldId id="296" r:id="rId30"/>
    <p:sldId id="352" r:id="rId31"/>
    <p:sldId id="316" r:id="rId32"/>
    <p:sldId id="353" r:id="rId33"/>
    <p:sldId id="317" r:id="rId34"/>
    <p:sldId id="298" r:id="rId35"/>
    <p:sldId id="299" r:id="rId36"/>
    <p:sldId id="310" r:id="rId37"/>
    <p:sldId id="358" r:id="rId38"/>
    <p:sldId id="361" r:id="rId39"/>
    <p:sldId id="359" r:id="rId40"/>
    <p:sldId id="360" r:id="rId41"/>
    <p:sldId id="318" r:id="rId42"/>
    <p:sldId id="301" r:id="rId43"/>
    <p:sldId id="319" r:id="rId44"/>
    <p:sldId id="302" r:id="rId45"/>
    <p:sldId id="303" r:id="rId46"/>
    <p:sldId id="320" r:id="rId47"/>
    <p:sldId id="304" r:id="rId48"/>
    <p:sldId id="305" r:id="rId49"/>
    <p:sldId id="321" r:id="rId50"/>
    <p:sldId id="306" r:id="rId51"/>
    <p:sldId id="354" r:id="rId52"/>
    <p:sldId id="307" r:id="rId53"/>
    <p:sldId id="308" r:id="rId54"/>
    <p:sldId id="309" r:id="rId55"/>
    <p:sldId id="357" r:id="rId56"/>
    <p:sldId id="338" r:id="rId57"/>
    <p:sldId id="336" r:id="rId58"/>
    <p:sldId id="365" r:id="rId59"/>
    <p:sldId id="366" r:id="rId60"/>
    <p:sldId id="341" r:id="rId61"/>
    <p:sldId id="339" r:id="rId62"/>
    <p:sldId id="343" r:id="rId63"/>
    <p:sldId id="344" r:id="rId64"/>
    <p:sldId id="355" r:id="rId65"/>
    <p:sldId id="356" r:id="rId66"/>
    <p:sldId id="347" r:id="rId67"/>
    <p:sldId id="367" r:id="rId68"/>
    <p:sldId id="346" r:id="rId69"/>
    <p:sldId id="432" r:id="rId70"/>
    <p:sldId id="410" r:id="rId71"/>
    <p:sldId id="411" r:id="rId72"/>
    <p:sldId id="413" r:id="rId73"/>
    <p:sldId id="269" r:id="rId74"/>
    <p:sldId id="424"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89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5770" autoAdjust="0"/>
  </p:normalViewPr>
  <p:slideViewPr>
    <p:cSldViewPr snapToGrid="0">
      <p:cViewPr>
        <p:scale>
          <a:sx n="75" d="100"/>
          <a:sy n="75" d="100"/>
        </p:scale>
        <p:origin x="2298" y="8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F6C66"/>
              </a:solidFill>
              <a:ln w="19050">
                <a:solidFill>
                  <a:schemeClr val="lt1"/>
                </a:solidFill>
              </a:ln>
              <a:effectLst/>
            </c:spPr>
            <c:extLst>
              <c:ext xmlns:c16="http://schemas.microsoft.com/office/drawing/2014/chart" uri="{C3380CC4-5D6E-409C-BE32-E72D297353CC}">
                <c16:uniqueId val="{00000001-1531-9041-96E1-3FB02FD27F1F}"/>
              </c:ext>
            </c:extLst>
          </c:dPt>
          <c:dPt>
            <c:idx val="1"/>
            <c:bubble3D val="0"/>
            <c:spPr>
              <a:solidFill>
                <a:srgbClr val="BBA000"/>
              </a:solidFill>
              <a:ln w="19050">
                <a:solidFill>
                  <a:schemeClr val="lt1"/>
                </a:solidFill>
              </a:ln>
              <a:effectLst/>
            </c:spPr>
            <c:extLst>
              <c:ext xmlns:c16="http://schemas.microsoft.com/office/drawing/2014/chart" uri="{C3380CC4-5D6E-409C-BE32-E72D297353CC}">
                <c16:uniqueId val="{00000003-1531-9041-96E1-3FB02FD27F1F}"/>
              </c:ext>
            </c:extLst>
          </c:dPt>
          <c:dPt>
            <c:idx val="2"/>
            <c:bubble3D val="0"/>
            <c:spPr>
              <a:solidFill>
                <a:srgbClr val="00BF08"/>
              </a:solidFill>
              <a:ln w="19050">
                <a:solidFill>
                  <a:schemeClr val="lt1"/>
                </a:solidFill>
              </a:ln>
              <a:effectLst/>
            </c:spPr>
            <c:extLst>
              <c:ext xmlns:c16="http://schemas.microsoft.com/office/drawing/2014/chart" uri="{C3380CC4-5D6E-409C-BE32-E72D297353CC}">
                <c16:uniqueId val="{00000005-1531-9041-96E1-3FB02FD27F1F}"/>
              </c:ext>
            </c:extLst>
          </c:dPt>
          <c:dPt>
            <c:idx val="3"/>
            <c:bubble3D val="0"/>
            <c:spPr>
              <a:solidFill>
                <a:srgbClr val="00C3C9"/>
              </a:solidFill>
              <a:ln w="19050">
                <a:solidFill>
                  <a:schemeClr val="lt1"/>
                </a:solidFill>
              </a:ln>
              <a:effectLst/>
            </c:spPr>
            <c:extLst>
              <c:ext xmlns:c16="http://schemas.microsoft.com/office/drawing/2014/chart" uri="{C3380CC4-5D6E-409C-BE32-E72D297353CC}">
                <c16:uniqueId val="{00000007-1531-9041-96E1-3FB02FD27F1F}"/>
              </c:ext>
            </c:extLst>
          </c:dPt>
          <c:dPt>
            <c:idx val="4"/>
            <c:bubble3D val="0"/>
            <c:spPr>
              <a:solidFill>
                <a:srgbClr val="529CFF"/>
              </a:solidFill>
              <a:ln w="19050">
                <a:solidFill>
                  <a:schemeClr val="lt1"/>
                </a:solidFill>
              </a:ln>
              <a:effectLst/>
            </c:spPr>
            <c:extLst>
              <c:ext xmlns:c16="http://schemas.microsoft.com/office/drawing/2014/chart" uri="{C3380CC4-5D6E-409C-BE32-E72D297353CC}">
                <c16:uniqueId val="{00000009-1531-9041-96E1-3FB02FD27F1F}"/>
              </c:ext>
            </c:extLst>
          </c:dPt>
          <c:dPt>
            <c:idx val="5"/>
            <c:bubble3D val="0"/>
            <c:spPr>
              <a:solidFill>
                <a:srgbClr val="FF51E7"/>
              </a:solidFill>
              <a:ln w="19050">
                <a:solidFill>
                  <a:schemeClr val="lt1"/>
                </a:solidFill>
              </a:ln>
              <a:effectLst/>
            </c:spPr>
            <c:extLst>
              <c:ext xmlns:c16="http://schemas.microsoft.com/office/drawing/2014/chart" uri="{C3380CC4-5D6E-409C-BE32-E72D297353CC}">
                <c16:uniqueId val="{0000000B-1531-9041-96E1-3FB02FD27F1F}"/>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'Pie1'!$I$4:$I$9</c:f>
              <c:strCache>
                <c:ptCount val="6"/>
                <c:pt idx="0">
                  <c:v>WPR</c:v>
                </c:pt>
                <c:pt idx="1">
                  <c:v>SEA</c:v>
                </c:pt>
                <c:pt idx="2">
                  <c:v>AMR</c:v>
                </c:pt>
                <c:pt idx="3">
                  <c:v>EUR</c:v>
                </c:pt>
                <c:pt idx="4">
                  <c:v>AFR</c:v>
                </c:pt>
                <c:pt idx="5">
                  <c:v>EMR</c:v>
                </c:pt>
              </c:strCache>
            </c:strRef>
          </c:cat>
          <c:val>
            <c:numRef>
              <c:f>'Pie1'!$J$4:$J$9</c:f>
              <c:numCache>
                <c:formatCode>0.00</c:formatCode>
                <c:ptCount val="6"/>
                <c:pt idx="0">
                  <c:v>0.26469093168682223</c:v>
                </c:pt>
                <c:pt idx="1">
                  <c:v>0.26097793199851688</c:v>
                </c:pt>
                <c:pt idx="2">
                  <c:v>0.1354938182425996</c:v>
                </c:pt>
                <c:pt idx="3">
                  <c:v>0.13100772308737266</c:v>
                </c:pt>
                <c:pt idx="4">
                  <c:v>0.12282089914105578</c:v>
                </c:pt>
                <c:pt idx="5">
                  <c:v>8.5008695843632895E-2</c:v>
                </c:pt>
              </c:numCache>
            </c:numRef>
          </c:val>
          <c:extLst>
            <c:ext xmlns:c16="http://schemas.microsoft.com/office/drawing/2014/chart" uri="{C3380CC4-5D6E-409C-BE32-E72D297353CC}">
              <c16:uniqueId val="{0000000C-1531-9041-96E1-3FB02FD27F1F}"/>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91493212995846"/>
          <c:y val="3.7474470680311914E-2"/>
          <c:w val="0.55546858594372017"/>
          <c:h val="0.93870132903833492"/>
        </c:manualLayout>
      </c:layout>
      <c:doughnutChart>
        <c:varyColors val="1"/>
        <c:ser>
          <c:idx val="0"/>
          <c:order val="0"/>
          <c:dPt>
            <c:idx val="0"/>
            <c:bubble3D val="0"/>
            <c:spPr>
              <a:solidFill>
                <a:srgbClr val="FF6C66"/>
              </a:solidFill>
              <a:ln w="19050">
                <a:solidFill>
                  <a:schemeClr val="lt1"/>
                </a:solidFill>
              </a:ln>
              <a:effectLst/>
            </c:spPr>
            <c:extLst>
              <c:ext xmlns:c16="http://schemas.microsoft.com/office/drawing/2014/chart" uri="{C3380CC4-5D6E-409C-BE32-E72D297353CC}">
                <c16:uniqueId val="{00000001-C37F-184A-8AA0-2D12D0D77E1F}"/>
              </c:ext>
            </c:extLst>
          </c:dPt>
          <c:dPt>
            <c:idx val="1"/>
            <c:bubble3D val="0"/>
            <c:spPr>
              <a:solidFill>
                <a:srgbClr val="BBA000"/>
              </a:solidFill>
              <a:ln w="19050">
                <a:solidFill>
                  <a:schemeClr val="lt1"/>
                </a:solidFill>
              </a:ln>
              <a:effectLst/>
            </c:spPr>
            <c:extLst>
              <c:ext xmlns:c16="http://schemas.microsoft.com/office/drawing/2014/chart" uri="{C3380CC4-5D6E-409C-BE32-E72D297353CC}">
                <c16:uniqueId val="{00000003-C37F-184A-8AA0-2D12D0D77E1F}"/>
              </c:ext>
            </c:extLst>
          </c:dPt>
          <c:dPt>
            <c:idx val="2"/>
            <c:bubble3D val="0"/>
            <c:spPr>
              <a:solidFill>
                <a:srgbClr val="00BF08"/>
              </a:solidFill>
              <a:ln w="19050">
                <a:solidFill>
                  <a:schemeClr val="lt1"/>
                </a:solidFill>
              </a:ln>
              <a:effectLst/>
            </c:spPr>
            <c:extLst>
              <c:ext xmlns:c16="http://schemas.microsoft.com/office/drawing/2014/chart" uri="{C3380CC4-5D6E-409C-BE32-E72D297353CC}">
                <c16:uniqueId val="{00000005-C37F-184A-8AA0-2D12D0D77E1F}"/>
              </c:ext>
            </c:extLst>
          </c:dPt>
          <c:dPt>
            <c:idx val="3"/>
            <c:bubble3D val="0"/>
            <c:spPr>
              <a:solidFill>
                <a:srgbClr val="00C3C9"/>
              </a:solidFill>
              <a:ln w="19050">
                <a:solidFill>
                  <a:schemeClr val="lt1"/>
                </a:solidFill>
              </a:ln>
              <a:effectLst/>
            </c:spPr>
            <c:extLst>
              <c:ext xmlns:c16="http://schemas.microsoft.com/office/drawing/2014/chart" uri="{C3380CC4-5D6E-409C-BE32-E72D297353CC}">
                <c16:uniqueId val="{00000007-C37F-184A-8AA0-2D12D0D77E1F}"/>
              </c:ext>
            </c:extLst>
          </c:dPt>
          <c:dPt>
            <c:idx val="4"/>
            <c:bubble3D val="0"/>
            <c:spPr>
              <a:solidFill>
                <a:srgbClr val="529CFF"/>
              </a:solidFill>
              <a:ln w="19050">
                <a:solidFill>
                  <a:schemeClr val="lt1"/>
                </a:solidFill>
              </a:ln>
              <a:effectLst/>
            </c:spPr>
            <c:extLst>
              <c:ext xmlns:c16="http://schemas.microsoft.com/office/drawing/2014/chart" uri="{C3380CC4-5D6E-409C-BE32-E72D297353CC}">
                <c16:uniqueId val="{00000009-C37F-184A-8AA0-2D12D0D77E1F}"/>
              </c:ext>
            </c:extLst>
          </c:dPt>
          <c:dPt>
            <c:idx val="5"/>
            <c:bubble3D val="0"/>
            <c:spPr>
              <a:solidFill>
                <a:srgbClr val="FF51E7"/>
              </a:solidFill>
              <a:ln w="19050">
                <a:solidFill>
                  <a:schemeClr val="lt1"/>
                </a:solidFill>
              </a:ln>
              <a:effectLst/>
            </c:spPr>
            <c:extLst>
              <c:ext xmlns:c16="http://schemas.microsoft.com/office/drawing/2014/chart" uri="{C3380CC4-5D6E-409C-BE32-E72D297353CC}">
                <c16:uniqueId val="{0000000B-C37F-184A-8AA0-2D12D0D77E1F}"/>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'Pie1'!$I$4:$I$9</c:f>
              <c:strCache>
                <c:ptCount val="6"/>
                <c:pt idx="0">
                  <c:v>WPR</c:v>
                </c:pt>
                <c:pt idx="1">
                  <c:v>SEA</c:v>
                </c:pt>
                <c:pt idx="2">
                  <c:v>AMR</c:v>
                </c:pt>
                <c:pt idx="3">
                  <c:v>EUR</c:v>
                </c:pt>
                <c:pt idx="4">
                  <c:v>AFR</c:v>
                </c:pt>
                <c:pt idx="5">
                  <c:v>EMR</c:v>
                </c:pt>
              </c:strCache>
            </c:strRef>
          </c:cat>
          <c:val>
            <c:numRef>
              <c:f>'Pie1'!$J$4:$J$9</c:f>
              <c:numCache>
                <c:formatCode>0.00</c:formatCode>
                <c:ptCount val="6"/>
                <c:pt idx="0">
                  <c:v>0.26469093168682223</c:v>
                </c:pt>
                <c:pt idx="1">
                  <c:v>0.26097793199851688</c:v>
                </c:pt>
                <c:pt idx="2">
                  <c:v>0.1354938182425996</c:v>
                </c:pt>
                <c:pt idx="3">
                  <c:v>0.13100772308737266</c:v>
                </c:pt>
                <c:pt idx="4">
                  <c:v>0.12282089914105578</c:v>
                </c:pt>
                <c:pt idx="5">
                  <c:v>8.5008695843632895E-2</c:v>
                </c:pt>
              </c:numCache>
            </c:numRef>
          </c:val>
          <c:extLst>
            <c:ext xmlns:c16="http://schemas.microsoft.com/office/drawing/2014/chart" uri="{C3380CC4-5D6E-409C-BE32-E72D297353CC}">
              <c16:uniqueId val="{0000000C-C37F-184A-8AA0-2D12D0D77E1F}"/>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'Pie1'!$J$13</c:f>
              <c:strCache>
                <c:ptCount val="1"/>
                <c:pt idx="0">
                  <c:v>Prop_Pop</c:v>
                </c:pt>
              </c:strCache>
            </c:strRef>
          </c:tx>
          <c:spPr>
            <a:ln w="3175"/>
          </c:spPr>
          <c:dPt>
            <c:idx val="0"/>
            <c:bubble3D val="0"/>
            <c:spPr>
              <a:solidFill>
                <a:srgbClr val="E65F5B"/>
              </a:solidFill>
              <a:ln w="3175">
                <a:solidFill>
                  <a:schemeClr val="lt1"/>
                </a:solidFill>
              </a:ln>
              <a:effectLst/>
            </c:spPr>
            <c:extLst>
              <c:ext xmlns:c16="http://schemas.microsoft.com/office/drawing/2014/chart" uri="{C3380CC4-5D6E-409C-BE32-E72D297353CC}">
                <c16:uniqueId val="{00000001-1FE8-D647-8DE6-E655FF5D89AF}"/>
              </c:ext>
            </c:extLst>
          </c:dPt>
          <c:dPt>
            <c:idx val="1"/>
            <c:bubble3D val="0"/>
            <c:spPr>
              <a:solidFill>
                <a:srgbClr val="D69500"/>
              </a:solidFill>
              <a:ln w="3175">
                <a:solidFill>
                  <a:schemeClr val="lt1"/>
                </a:solidFill>
              </a:ln>
              <a:effectLst/>
            </c:spPr>
            <c:extLst>
              <c:ext xmlns:c16="http://schemas.microsoft.com/office/drawing/2014/chart" uri="{C3380CC4-5D6E-409C-BE32-E72D297353CC}">
                <c16:uniqueId val="{00000003-1FE8-D647-8DE6-E655FF5D89AF}"/>
              </c:ext>
            </c:extLst>
          </c:dPt>
          <c:dPt>
            <c:idx val="2"/>
            <c:bubble3D val="0"/>
            <c:spPr>
              <a:solidFill>
                <a:srgbClr val="6BB300"/>
              </a:solidFill>
              <a:ln w="3175">
                <a:solidFill>
                  <a:schemeClr val="lt1"/>
                </a:solidFill>
              </a:ln>
              <a:effectLst/>
            </c:spPr>
            <c:extLst>
              <c:ext xmlns:c16="http://schemas.microsoft.com/office/drawing/2014/chart" uri="{C3380CC4-5D6E-409C-BE32-E72D297353CC}">
                <c16:uniqueId val="{00000005-1FE8-D647-8DE6-E655FF5D89AF}"/>
              </c:ext>
            </c:extLst>
          </c:dPt>
          <c:dPt>
            <c:idx val="3"/>
            <c:bubble3D val="0"/>
            <c:spPr>
              <a:solidFill>
                <a:srgbClr val="00C35C"/>
              </a:solidFill>
              <a:ln w="3175">
                <a:solidFill>
                  <a:schemeClr val="lt1"/>
                </a:solidFill>
              </a:ln>
              <a:effectLst/>
            </c:spPr>
            <c:extLst>
              <c:ext xmlns:c16="http://schemas.microsoft.com/office/drawing/2014/chart" uri="{C3380CC4-5D6E-409C-BE32-E72D297353CC}">
                <c16:uniqueId val="{00000007-1FE8-D647-8DE6-E655FF5D89AF}"/>
              </c:ext>
            </c:extLst>
          </c:dPt>
          <c:dPt>
            <c:idx val="4"/>
            <c:bubble3D val="0"/>
            <c:spPr>
              <a:solidFill>
                <a:srgbClr val="00C3C9"/>
              </a:solidFill>
              <a:ln w="3175">
                <a:solidFill>
                  <a:schemeClr val="lt1"/>
                </a:solidFill>
              </a:ln>
              <a:effectLst/>
            </c:spPr>
            <c:extLst>
              <c:ext xmlns:c16="http://schemas.microsoft.com/office/drawing/2014/chart" uri="{C3380CC4-5D6E-409C-BE32-E72D297353CC}">
                <c16:uniqueId val="{00000009-1FE8-D647-8DE6-E655FF5D89AF}"/>
              </c:ext>
            </c:extLst>
          </c:dPt>
          <c:dPt>
            <c:idx val="5"/>
            <c:bubble3D val="0"/>
            <c:spPr>
              <a:solidFill>
                <a:srgbClr val="00AAFF"/>
              </a:solidFill>
              <a:ln w="3175">
                <a:solidFill>
                  <a:schemeClr val="lt1"/>
                </a:solidFill>
              </a:ln>
              <a:effectLst/>
            </c:spPr>
            <c:extLst>
              <c:ext xmlns:c16="http://schemas.microsoft.com/office/drawing/2014/chart" uri="{C3380CC4-5D6E-409C-BE32-E72D297353CC}">
                <c16:uniqueId val="{0000000B-1FE8-D647-8DE6-E655FF5D89AF}"/>
              </c:ext>
            </c:extLst>
          </c:dPt>
          <c:dPt>
            <c:idx val="6"/>
            <c:bubble3D val="0"/>
            <c:spPr>
              <a:solidFill>
                <a:srgbClr val="D573FF"/>
              </a:solidFill>
              <a:ln w="3175">
                <a:solidFill>
                  <a:schemeClr val="lt1"/>
                </a:solidFill>
              </a:ln>
              <a:effectLst/>
            </c:spPr>
            <c:extLst>
              <c:ext xmlns:c16="http://schemas.microsoft.com/office/drawing/2014/chart" uri="{C3380CC4-5D6E-409C-BE32-E72D297353CC}">
                <c16:uniqueId val="{0000000D-1FE8-D647-8DE6-E655FF5D89AF}"/>
              </c:ext>
            </c:extLst>
          </c:dPt>
          <c:dPt>
            <c:idx val="7"/>
            <c:bubble3D val="0"/>
            <c:spPr>
              <a:solidFill>
                <a:srgbClr val="FF4BD1"/>
              </a:solidFill>
              <a:ln w="3175">
                <a:solidFill>
                  <a:schemeClr val="lt1"/>
                </a:solidFill>
              </a:ln>
              <a:effectLst/>
            </c:spPr>
            <c:extLst>
              <c:ext xmlns:c16="http://schemas.microsoft.com/office/drawing/2014/chart" uri="{C3380CC4-5D6E-409C-BE32-E72D297353CC}">
                <c16:uniqueId val="{0000000F-1FE8-D647-8DE6-E655FF5D89AF}"/>
              </c:ext>
            </c:extLst>
          </c:dPt>
          <c:dPt>
            <c:idx val="8"/>
            <c:bubble3D val="0"/>
            <c:spPr>
              <a:solidFill>
                <a:srgbClr val="E65F5B"/>
              </a:solidFill>
              <a:ln w="3175">
                <a:solidFill>
                  <a:schemeClr val="lt1"/>
                </a:solidFill>
              </a:ln>
              <a:effectLst/>
            </c:spPr>
            <c:extLst>
              <c:ext xmlns:c16="http://schemas.microsoft.com/office/drawing/2014/chart" uri="{C3380CC4-5D6E-409C-BE32-E72D297353CC}">
                <c16:uniqueId val="{00000011-1FE8-D647-8DE6-E655FF5D89AF}"/>
              </c:ext>
            </c:extLst>
          </c:dPt>
          <c:dPt>
            <c:idx val="9"/>
            <c:bubble3D val="0"/>
            <c:spPr>
              <a:solidFill>
                <a:srgbClr val="D69500"/>
              </a:solidFill>
              <a:ln w="3175">
                <a:solidFill>
                  <a:schemeClr val="lt1"/>
                </a:solidFill>
              </a:ln>
              <a:effectLst/>
            </c:spPr>
            <c:extLst>
              <c:ext xmlns:c16="http://schemas.microsoft.com/office/drawing/2014/chart" uri="{C3380CC4-5D6E-409C-BE32-E72D297353CC}">
                <c16:uniqueId val="{00000013-1FE8-D647-8DE6-E655FF5D89AF}"/>
              </c:ext>
            </c:extLst>
          </c:dPt>
          <c:dPt>
            <c:idx val="10"/>
            <c:bubble3D val="0"/>
            <c:spPr>
              <a:solidFill>
                <a:srgbClr val="6BB300"/>
              </a:solidFill>
              <a:ln w="3175">
                <a:solidFill>
                  <a:schemeClr val="lt1"/>
                </a:solidFill>
              </a:ln>
              <a:effectLst/>
            </c:spPr>
            <c:extLst>
              <c:ext xmlns:c16="http://schemas.microsoft.com/office/drawing/2014/chart" uri="{C3380CC4-5D6E-409C-BE32-E72D297353CC}">
                <c16:uniqueId val="{00000015-1FE8-D647-8DE6-E655FF5D89AF}"/>
              </c:ext>
            </c:extLst>
          </c:dPt>
          <c:dPt>
            <c:idx val="11"/>
            <c:bubble3D val="0"/>
            <c:spPr>
              <a:solidFill>
                <a:srgbClr val="02C35B"/>
              </a:solidFill>
              <a:ln w="3175">
                <a:solidFill>
                  <a:schemeClr val="lt1"/>
                </a:solidFill>
              </a:ln>
              <a:effectLst/>
            </c:spPr>
            <c:extLst>
              <c:ext xmlns:c16="http://schemas.microsoft.com/office/drawing/2014/chart" uri="{C3380CC4-5D6E-409C-BE32-E72D297353CC}">
                <c16:uniqueId val="{00000017-1FE8-D647-8DE6-E655FF5D89AF}"/>
              </c:ext>
            </c:extLst>
          </c:dPt>
          <c:dPt>
            <c:idx val="12"/>
            <c:bubble3D val="0"/>
            <c:spPr>
              <a:solidFill>
                <a:srgbClr val="00C3C9"/>
              </a:solidFill>
              <a:ln w="3175">
                <a:solidFill>
                  <a:schemeClr val="lt1"/>
                </a:solidFill>
              </a:ln>
              <a:effectLst/>
            </c:spPr>
            <c:extLst>
              <c:ext xmlns:c16="http://schemas.microsoft.com/office/drawing/2014/chart" uri="{C3380CC4-5D6E-409C-BE32-E72D297353CC}">
                <c16:uniqueId val="{00000019-1FE8-D647-8DE6-E655FF5D89AF}"/>
              </c:ext>
            </c:extLst>
          </c:dPt>
          <c:dPt>
            <c:idx val="13"/>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01B-1FE8-D647-8DE6-E655FF5D89AF}"/>
              </c:ext>
            </c:extLst>
          </c:dPt>
          <c:dPt>
            <c:idx val="14"/>
            <c:bubble3D val="0"/>
            <c:spPr>
              <a:solidFill>
                <a:srgbClr val="D672FF"/>
              </a:solidFill>
              <a:ln w="3175">
                <a:solidFill>
                  <a:schemeClr val="lt1"/>
                </a:solidFill>
              </a:ln>
              <a:effectLst/>
            </c:spPr>
            <c:extLst>
              <c:ext xmlns:c16="http://schemas.microsoft.com/office/drawing/2014/chart" uri="{C3380CC4-5D6E-409C-BE32-E72D297353CC}">
                <c16:uniqueId val="{0000001D-1FE8-D647-8DE6-E655FF5D89AF}"/>
              </c:ext>
            </c:extLst>
          </c:dPt>
          <c:dPt>
            <c:idx val="15"/>
            <c:bubble3D val="0"/>
            <c:spPr>
              <a:solidFill>
                <a:schemeClr val="accent4">
                  <a:lumMod val="80000"/>
                  <a:lumOff val="20000"/>
                </a:schemeClr>
              </a:solidFill>
              <a:ln w="3175">
                <a:solidFill>
                  <a:schemeClr val="lt1"/>
                </a:solidFill>
              </a:ln>
              <a:effectLst/>
            </c:spPr>
            <c:extLst>
              <c:ext xmlns:c16="http://schemas.microsoft.com/office/drawing/2014/chart" uri="{C3380CC4-5D6E-409C-BE32-E72D297353CC}">
                <c16:uniqueId val="{0000001F-1FE8-D647-8DE6-E655FF5D89AF}"/>
              </c:ext>
            </c:extLst>
          </c:dPt>
          <c:dPt>
            <c:idx val="16"/>
            <c:bubble3D val="0"/>
            <c:spPr>
              <a:solidFill>
                <a:srgbClr val="00C3C9"/>
              </a:solidFill>
              <a:ln w="3175">
                <a:solidFill>
                  <a:schemeClr val="lt1"/>
                </a:solidFill>
              </a:ln>
              <a:effectLst/>
            </c:spPr>
            <c:extLst>
              <c:ext xmlns:c16="http://schemas.microsoft.com/office/drawing/2014/chart" uri="{C3380CC4-5D6E-409C-BE32-E72D297353CC}">
                <c16:uniqueId val="{00000021-1FE8-D647-8DE6-E655FF5D89AF}"/>
              </c:ext>
            </c:extLst>
          </c:dPt>
          <c:dPt>
            <c:idx val="17"/>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023-1FE8-D647-8DE6-E655FF5D89AF}"/>
              </c:ext>
            </c:extLst>
          </c:dPt>
          <c:dPt>
            <c:idx val="18"/>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025-1FE8-D647-8DE6-E655FF5D89AF}"/>
              </c:ext>
            </c:extLst>
          </c:dPt>
          <c:dPt>
            <c:idx val="19"/>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027-1FE8-D647-8DE6-E655FF5D89AF}"/>
              </c:ext>
            </c:extLst>
          </c:dPt>
          <c:dPt>
            <c:idx val="20"/>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029-1FE8-D647-8DE6-E655FF5D89AF}"/>
              </c:ext>
            </c:extLst>
          </c:dPt>
          <c:dPt>
            <c:idx val="21"/>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02B-1FE8-D647-8DE6-E655FF5D89AF}"/>
              </c:ext>
            </c:extLst>
          </c:dPt>
          <c:dPt>
            <c:idx val="22"/>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02D-1FE8-D647-8DE6-E655FF5D89AF}"/>
              </c:ext>
            </c:extLst>
          </c:dPt>
          <c:dPt>
            <c:idx val="23"/>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02F-1FE8-D647-8DE6-E655FF5D89AF}"/>
              </c:ext>
            </c:extLst>
          </c:dPt>
          <c:dPt>
            <c:idx val="24"/>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031-1FE8-D647-8DE6-E655FF5D89AF}"/>
              </c:ext>
            </c:extLst>
          </c:dPt>
          <c:dPt>
            <c:idx val="25"/>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033-1FE8-D647-8DE6-E655FF5D89AF}"/>
              </c:ext>
            </c:extLst>
          </c:dPt>
          <c:dPt>
            <c:idx val="26"/>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035-1FE8-D647-8DE6-E655FF5D89AF}"/>
              </c:ext>
            </c:extLst>
          </c:dPt>
          <c:dPt>
            <c:idx val="27"/>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037-1FE8-D647-8DE6-E655FF5D89AF}"/>
              </c:ext>
            </c:extLst>
          </c:dPt>
          <c:dPt>
            <c:idx val="28"/>
            <c:bubble3D val="0"/>
            <c:spPr>
              <a:solidFill>
                <a:srgbClr val="00BF08"/>
              </a:solidFill>
              <a:ln w="3175">
                <a:solidFill>
                  <a:schemeClr val="lt1"/>
                </a:solidFill>
              </a:ln>
              <a:effectLst/>
            </c:spPr>
            <c:extLst>
              <c:ext xmlns:c16="http://schemas.microsoft.com/office/drawing/2014/chart" uri="{C3380CC4-5D6E-409C-BE32-E72D297353CC}">
                <c16:uniqueId val="{00000039-1FE8-D647-8DE6-E655FF5D89AF}"/>
              </c:ext>
            </c:extLst>
          </c:dPt>
          <c:dPt>
            <c:idx val="29"/>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03B-1FE8-D647-8DE6-E655FF5D89AF}"/>
              </c:ext>
            </c:extLst>
          </c:dPt>
          <c:dPt>
            <c:idx val="30"/>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03D-1FE8-D647-8DE6-E655FF5D89AF}"/>
              </c:ext>
            </c:extLst>
          </c:dPt>
          <c:dPt>
            <c:idx val="31"/>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03F-1FE8-D647-8DE6-E655FF5D89AF}"/>
              </c:ext>
            </c:extLst>
          </c:dPt>
          <c:dPt>
            <c:idx val="32"/>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041-1FE8-D647-8DE6-E655FF5D89AF}"/>
              </c:ext>
            </c:extLst>
          </c:dPt>
          <c:dPt>
            <c:idx val="33"/>
            <c:bubble3D val="0"/>
            <c:spPr>
              <a:solidFill>
                <a:schemeClr val="accent4">
                  <a:lumMod val="50000"/>
                </a:schemeClr>
              </a:solidFill>
              <a:ln w="3175">
                <a:solidFill>
                  <a:schemeClr val="lt1"/>
                </a:solidFill>
              </a:ln>
              <a:effectLst/>
            </c:spPr>
            <c:extLst>
              <c:ext xmlns:c16="http://schemas.microsoft.com/office/drawing/2014/chart" uri="{C3380CC4-5D6E-409C-BE32-E72D297353CC}">
                <c16:uniqueId val="{00000043-1FE8-D647-8DE6-E655FF5D89AF}"/>
              </c:ext>
            </c:extLst>
          </c:dPt>
          <c:dPt>
            <c:idx val="34"/>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045-1FE8-D647-8DE6-E655FF5D89AF}"/>
              </c:ext>
            </c:extLst>
          </c:dPt>
          <c:dPt>
            <c:idx val="35"/>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047-1FE8-D647-8DE6-E655FF5D89AF}"/>
              </c:ext>
            </c:extLst>
          </c:dPt>
          <c:dPt>
            <c:idx val="36"/>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049-1FE8-D647-8DE6-E655FF5D89AF}"/>
              </c:ext>
            </c:extLst>
          </c:dPt>
          <c:dPt>
            <c:idx val="37"/>
            <c:bubble3D val="0"/>
            <c:spPr>
              <a:solidFill>
                <a:schemeClr val="accent2">
                  <a:lumMod val="70000"/>
                  <a:lumOff val="30000"/>
                </a:schemeClr>
              </a:solidFill>
              <a:ln w="3175">
                <a:solidFill>
                  <a:schemeClr val="lt1"/>
                </a:solidFill>
              </a:ln>
              <a:effectLst/>
            </c:spPr>
            <c:extLst>
              <c:ext xmlns:c16="http://schemas.microsoft.com/office/drawing/2014/chart" uri="{C3380CC4-5D6E-409C-BE32-E72D297353CC}">
                <c16:uniqueId val="{0000004B-1FE8-D647-8DE6-E655FF5D89AF}"/>
              </c:ext>
            </c:extLst>
          </c:dPt>
          <c:dPt>
            <c:idx val="38"/>
            <c:bubble3D val="0"/>
            <c:spPr>
              <a:solidFill>
                <a:schemeClr val="accent3">
                  <a:lumMod val="70000"/>
                  <a:lumOff val="30000"/>
                </a:schemeClr>
              </a:solidFill>
              <a:ln w="3175">
                <a:solidFill>
                  <a:schemeClr val="lt1"/>
                </a:solidFill>
              </a:ln>
              <a:effectLst/>
            </c:spPr>
            <c:extLst>
              <c:ext xmlns:c16="http://schemas.microsoft.com/office/drawing/2014/chart" uri="{C3380CC4-5D6E-409C-BE32-E72D297353CC}">
                <c16:uniqueId val="{0000004D-1FE8-D647-8DE6-E655FF5D89AF}"/>
              </c:ext>
            </c:extLst>
          </c:dPt>
          <c:dPt>
            <c:idx val="39"/>
            <c:bubble3D val="0"/>
            <c:spPr>
              <a:solidFill>
                <a:schemeClr val="accent4">
                  <a:lumMod val="70000"/>
                  <a:lumOff val="30000"/>
                </a:schemeClr>
              </a:solidFill>
              <a:ln w="3175">
                <a:solidFill>
                  <a:schemeClr val="lt1"/>
                </a:solidFill>
              </a:ln>
              <a:effectLst/>
            </c:spPr>
            <c:extLst>
              <c:ext xmlns:c16="http://schemas.microsoft.com/office/drawing/2014/chart" uri="{C3380CC4-5D6E-409C-BE32-E72D297353CC}">
                <c16:uniqueId val="{0000004F-1FE8-D647-8DE6-E655FF5D89AF}"/>
              </c:ext>
            </c:extLst>
          </c:dPt>
          <c:dPt>
            <c:idx val="40"/>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051-1FE8-D647-8DE6-E655FF5D89AF}"/>
              </c:ext>
            </c:extLst>
          </c:dPt>
          <c:dPt>
            <c:idx val="41"/>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053-1FE8-D647-8DE6-E655FF5D89AF}"/>
              </c:ext>
            </c:extLst>
          </c:dPt>
          <c:dPt>
            <c:idx val="42"/>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055-1FE8-D647-8DE6-E655FF5D89AF}"/>
              </c:ext>
            </c:extLst>
          </c:dPt>
          <c:dPt>
            <c:idx val="43"/>
            <c:bubble3D val="0"/>
            <c:spPr>
              <a:solidFill>
                <a:srgbClr val="16B3DD"/>
              </a:solidFill>
              <a:ln w="3175">
                <a:solidFill>
                  <a:schemeClr val="lt1"/>
                </a:solidFill>
              </a:ln>
              <a:effectLst/>
            </c:spPr>
            <c:extLst>
              <c:ext xmlns:c16="http://schemas.microsoft.com/office/drawing/2014/chart" uri="{C3380CC4-5D6E-409C-BE32-E72D297353CC}">
                <c16:uniqueId val="{00000057-1FE8-D647-8DE6-E655FF5D89AF}"/>
              </c:ext>
            </c:extLst>
          </c:dPt>
          <c:dPt>
            <c:idx val="44"/>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059-1FE8-D647-8DE6-E655FF5D89AF}"/>
              </c:ext>
            </c:extLst>
          </c:dPt>
          <c:dPt>
            <c:idx val="45"/>
            <c:bubble3D val="0"/>
            <c:spPr>
              <a:solidFill>
                <a:schemeClr val="accent4">
                  <a:lumMod val="70000"/>
                </a:schemeClr>
              </a:solidFill>
              <a:ln w="3175">
                <a:solidFill>
                  <a:schemeClr val="lt1"/>
                </a:solidFill>
              </a:ln>
              <a:effectLst/>
            </c:spPr>
            <c:extLst>
              <c:ext xmlns:c16="http://schemas.microsoft.com/office/drawing/2014/chart" uri="{C3380CC4-5D6E-409C-BE32-E72D297353CC}">
                <c16:uniqueId val="{0000005B-1FE8-D647-8DE6-E655FF5D89AF}"/>
              </c:ext>
            </c:extLst>
          </c:dPt>
          <c:dPt>
            <c:idx val="46"/>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05D-1FE8-D647-8DE6-E655FF5D89AF}"/>
              </c:ext>
            </c:extLst>
          </c:dPt>
          <c:dPt>
            <c:idx val="47"/>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05F-1FE8-D647-8DE6-E655FF5D89AF}"/>
              </c:ext>
            </c:extLst>
          </c:dPt>
          <c:dPt>
            <c:idx val="48"/>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061-1FE8-D647-8DE6-E655FF5D89AF}"/>
              </c:ext>
            </c:extLst>
          </c:dPt>
          <c:dPt>
            <c:idx val="49"/>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063-1FE8-D647-8DE6-E655FF5D89AF}"/>
              </c:ext>
            </c:extLst>
          </c:dPt>
          <c:dPt>
            <c:idx val="50"/>
            <c:bubble3D val="0"/>
            <c:spPr>
              <a:solidFill>
                <a:schemeClr val="accent3">
                  <a:lumMod val="50000"/>
                  <a:lumOff val="50000"/>
                </a:schemeClr>
              </a:solidFill>
              <a:ln w="3175">
                <a:solidFill>
                  <a:schemeClr val="lt1"/>
                </a:solidFill>
              </a:ln>
              <a:effectLst/>
            </c:spPr>
            <c:extLst>
              <c:ext xmlns:c16="http://schemas.microsoft.com/office/drawing/2014/chart" uri="{C3380CC4-5D6E-409C-BE32-E72D297353CC}">
                <c16:uniqueId val="{00000065-1FE8-D647-8DE6-E655FF5D89AF}"/>
              </c:ext>
            </c:extLst>
          </c:dPt>
          <c:dPt>
            <c:idx val="51"/>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067-1FE8-D647-8DE6-E655FF5D89AF}"/>
              </c:ext>
            </c:extLst>
          </c:dPt>
          <c:dPt>
            <c:idx val="52"/>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069-1FE8-D647-8DE6-E655FF5D89AF}"/>
              </c:ext>
            </c:extLst>
          </c:dPt>
          <c:dPt>
            <c:idx val="53"/>
            <c:bubble3D val="0"/>
            <c:spPr>
              <a:solidFill>
                <a:schemeClr val="accent6">
                  <a:lumMod val="50000"/>
                  <a:lumOff val="50000"/>
                </a:schemeClr>
              </a:solidFill>
              <a:ln w="3175">
                <a:solidFill>
                  <a:schemeClr val="lt1"/>
                </a:solidFill>
              </a:ln>
              <a:effectLst/>
            </c:spPr>
            <c:extLst>
              <c:ext xmlns:c16="http://schemas.microsoft.com/office/drawing/2014/chart" uri="{C3380CC4-5D6E-409C-BE32-E72D297353CC}">
                <c16:uniqueId val="{0000006B-1FE8-D647-8DE6-E655FF5D89AF}"/>
              </c:ext>
            </c:extLst>
          </c:dPt>
          <c:dPt>
            <c:idx val="54"/>
            <c:bubble3D val="0"/>
            <c:spPr>
              <a:solidFill>
                <a:schemeClr val="accent1"/>
              </a:solidFill>
              <a:ln w="3175">
                <a:solidFill>
                  <a:schemeClr val="lt1"/>
                </a:solidFill>
              </a:ln>
              <a:effectLst/>
            </c:spPr>
            <c:extLst>
              <c:ext xmlns:c16="http://schemas.microsoft.com/office/drawing/2014/chart" uri="{C3380CC4-5D6E-409C-BE32-E72D297353CC}">
                <c16:uniqueId val="{0000006D-1FE8-D647-8DE6-E655FF5D89AF}"/>
              </c:ext>
            </c:extLst>
          </c:dPt>
          <c:dPt>
            <c:idx val="55"/>
            <c:bubble3D val="0"/>
            <c:spPr>
              <a:solidFill>
                <a:schemeClr val="accent2"/>
              </a:solidFill>
              <a:ln w="3175">
                <a:solidFill>
                  <a:schemeClr val="lt1"/>
                </a:solidFill>
              </a:ln>
              <a:effectLst/>
            </c:spPr>
            <c:extLst>
              <c:ext xmlns:c16="http://schemas.microsoft.com/office/drawing/2014/chart" uri="{C3380CC4-5D6E-409C-BE32-E72D297353CC}">
                <c16:uniqueId val="{0000006F-1FE8-D647-8DE6-E655FF5D89AF}"/>
              </c:ext>
            </c:extLst>
          </c:dPt>
          <c:dPt>
            <c:idx val="56"/>
            <c:bubble3D val="0"/>
            <c:spPr>
              <a:solidFill>
                <a:schemeClr val="accent3"/>
              </a:solidFill>
              <a:ln w="3175">
                <a:solidFill>
                  <a:schemeClr val="lt1"/>
                </a:solidFill>
              </a:ln>
              <a:effectLst/>
            </c:spPr>
            <c:extLst>
              <c:ext xmlns:c16="http://schemas.microsoft.com/office/drawing/2014/chart" uri="{C3380CC4-5D6E-409C-BE32-E72D297353CC}">
                <c16:uniqueId val="{00000071-1FE8-D647-8DE6-E655FF5D89AF}"/>
              </c:ext>
            </c:extLst>
          </c:dPt>
          <c:dPt>
            <c:idx val="57"/>
            <c:bubble3D val="0"/>
            <c:spPr>
              <a:solidFill>
                <a:schemeClr val="accent4"/>
              </a:solidFill>
              <a:ln w="3175">
                <a:solidFill>
                  <a:schemeClr val="lt1"/>
                </a:solidFill>
              </a:ln>
              <a:effectLst/>
            </c:spPr>
            <c:extLst>
              <c:ext xmlns:c16="http://schemas.microsoft.com/office/drawing/2014/chart" uri="{C3380CC4-5D6E-409C-BE32-E72D297353CC}">
                <c16:uniqueId val="{00000073-1FE8-D647-8DE6-E655FF5D89AF}"/>
              </c:ext>
            </c:extLst>
          </c:dPt>
          <c:dPt>
            <c:idx val="58"/>
            <c:bubble3D val="0"/>
            <c:spPr>
              <a:solidFill>
                <a:schemeClr val="accent5"/>
              </a:solidFill>
              <a:ln w="3175">
                <a:solidFill>
                  <a:schemeClr val="lt1"/>
                </a:solidFill>
              </a:ln>
              <a:effectLst/>
            </c:spPr>
            <c:extLst>
              <c:ext xmlns:c16="http://schemas.microsoft.com/office/drawing/2014/chart" uri="{C3380CC4-5D6E-409C-BE32-E72D297353CC}">
                <c16:uniqueId val="{00000075-1FE8-D647-8DE6-E655FF5D89AF}"/>
              </c:ext>
            </c:extLst>
          </c:dPt>
          <c:dPt>
            <c:idx val="59"/>
            <c:bubble3D val="0"/>
            <c:spPr>
              <a:solidFill>
                <a:schemeClr val="accent6"/>
              </a:solidFill>
              <a:ln w="3175">
                <a:solidFill>
                  <a:schemeClr val="lt1"/>
                </a:solidFill>
              </a:ln>
              <a:effectLst/>
            </c:spPr>
            <c:extLst>
              <c:ext xmlns:c16="http://schemas.microsoft.com/office/drawing/2014/chart" uri="{C3380CC4-5D6E-409C-BE32-E72D297353CC}">
                <c16:uniqueId val="{00000077-1FE8-D647-8DE6-E655FF5D89AF}"/>
              </c:ext>
            </c:extLst>
          </c:dPt>
          <c:dPt>
            <c:idx val="60"/>
            <c:bubble3D val="0"/>
            <c:spPr>
              <a:solidFill>
                <a:schemeClr val="accent1">
                  <a:lumMod val="60000"/>
                </a:schemeClr>
              </a:solidFill>
              <a:ln w="3175">
                <a:solidFill>
                  <a:schemeClr val="lt1"/>
                </a:solidFill>
              </a:ln>
              <a:effectLst/>
            </c:spPr>
            <c:extLst>
              <c:ext xmlns:c16="http://schemas.microsoft.com/office/drawing/2014/chart" uri="{C3380CC4-5D6E-409C-BE32-E72D297353CC}">
                <c16:uniqueId val="{00000079-1FE8-D647-8DE6-E655FF5D89AF}"/>
              </c:ext>
            </c:extLst>
          </c:dPt>
          <c:dPt>
            <c:idx val="61"/>
            <c:bubble3D val="0"/>
            <c:spPr>
              <a:solidFill>
                <a:schemeClr val="accent2">
                  <a:lumMod val="60000"/>
                </a:schemeClr>
              </a:solidFill>
              <a:ln w="3175">
                <a:solidFill>
                  <a:schemeClr val="lt1"/>
                </a:solidFill>
              </a:ln>
              <a:effectLst/>
            </c:spPr>
            <c:extLst>
              <c:ext xmlns:c16="http://schemas.microsoft.com/office/drawing/2014/chart" uri="{C3380CC4-5D6E-409C-BE32-E72D297353CC}">
                <c16:uniqueId val="{0000007B-1FE8-D647-8DE6-E655FF5D89AF}"/>
              </c:ext>
            </c:extLst>
          </c:dPt>
          <c:dPt>
            <c:idx val="62"/>
            <c:bubble3D val="0"/>
            <c:spPr>
              <a:solidFill>
                <a:schemeClr val="accent3">
                  <a:lumMod val="60000"/>
                </a:schemeClr>
              </a:solidFill>
              <a:ln w="3175">
                <a:solidFill>
                  <a:schemeClr val="lt1"/>
                </a:solidFill>
              </a:ln>
              <a:effectLst/>
            </c:spPr>
            <c:extLst>
              <c:ext xmlns:c16="http://schemas.microsoft.com/office/drawing/2014/chart" uri="{C3380CC4-5D6E-409C-BE32-E72D297353CC}">
                <c16:uniqueId val="{0000007D-1FE8-D647-8DE6-E655FF5D89AF}"/>
              </c:ext>
            </c:extLst>
          </c:dPt>
          <c:dPt>
            <c:idx val="63"/>
            <c:bubble3D val="0"/>
            <c:spPr>
              <a:solidFill>
                <a:srgbClr val="529CFF"/>
              </a:solidFill>
              <a:ln w="3175">
                <a:solidFill>
                  <a:schemeClr val="lt1"/>
                </a:solidFill>
              </a:ln>
              <a:effectLst/>
            </c:spPr>
            <c:extLst>
              <c:ext xmlns:c16="http://schemas.microsoft.com/office/drawing/2014/chart" uri="{C3380CC4-5D6E-409C-BE32-E72D297353CC}">
                <c16:uniqueId val="{0000007F-1FE8-D647-8DE6-E655FF5D89AF}"/>
              </c:ext>
            </c:extLst>
          </c:dPt>
          <c:dPt>
            <c:idx val="64"/>
            <c:bubble3D val="0"/>
            <c:spPr>
              <a:solidFill>
                <a:schemeClr val="accent5">
                  <a:lumMod val="60000"/>
                </a:schemeClr>
              </a:solidFill>
              <a:ln w="3175">
                <a:solidFill>
                  <a:schemeClr val="lt1"/>
                </a:solidFill>
              </a:ln>
              <a:effectLst/>
            </c:spPr>
            <c:extLst>
              <c:ext xmlns:c16="http://schemas.microsoft.com/office/drawing/2014/chart" uri="{C3380CC4-5D6E-409C-BE32-E72D297353CC}">
                <c16:uniqueId val="{00000081-1FE8-D647-8DE6-E655FF5D89AF}"/>
              </c:ext>
            </c:extLst>
          </c:dPt>
          <c:dPt>
            <c:idx val="65"/>
            <c:bubble3D val="0"/>
            <c:spPr>
              <a:solidFill>
                <a:schemeClr val="accent6">
                  <a:lumMod val="60000"/>
                </a:schemeClr>
              </a:solidFill>
              <a:ln w="3175">
                <a:solidFill>
                  <a:schemeClr val="lt1"/>
                </a:solidFill>
              </a:ln>
              <a:effectLst/>
            </c:spPr>
            <c:extLst>
              <c:ext xmlns:c16="http://schemas.microsoft.com/office/drawing/2014/chart" uri="{C3380CC4-5D6E-409C-BE32-E72D297353CC}">
                <c16:uniqueId val="{00000083-1FE8-D647-8DE6-E655FF5D89AF}"/>
              </c:ext>
            </c:extLst>
          </c:dPt>
          <c:dPt>
            <c:idx val="66"/>
            <c:bubble3D val="0"/>
            <c:spPr>
              <a:solidFill>
                <a:schemeClr val="accent1">
                  <a:lumMod val="80000"/>
                  <a:lumOff val="20000"/>
                </a:schemeClr>
              </a:solidFill>
              <a:ln w="3175">
                <a:solidFill>
                  <a:schemeClr val="lt1"/>
                </a:solidFill>
              </a:ln>
              <a:effectLst/>
            </c:spPr>
            <c:extLst>
              <c:ext xmlns:c16="http://schemas.microsoft.com/office/drawing/2014/chart" uri="{C3380CC4-5D6E-409C-BE32-E72D297353CC}">
                <c16:uniqueId val="{00000085-1FE8-D647-8DE6-E655FF5D89AF}"/>
              </c:ext>
            </c:extLst>
          </c:dPt>
          <c:dPt>
            <c:idx val="67"/>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087-1FE8-D647-8DE6-E655FF5D89AF}"/>
              </c:ext>
            </c:extLst>
          </c:dPt>
          <c:dPt>
            <c:idx val="68"/>
            <c:bubble3D val="0"/>
            <c:spPr>
              <a:solidFill>
                <a:schemeClr val="accent3">
                  <a:lumMod val="80000"/>
                  <a:lumOff val="20000"/>
                </a:schemeClr>
              </a:solidFill>
              <a:ln w="3175">
                <a:solidFill>
                  <a:schemeClr val="lt1"/>
                </a:solidFill>
              </a:ln>
              <a:effectLst/>
            </c:spPr>
            <c:extLst>
              <c:ext xmlns:c16="http://schemas.microsoft.com/office/drawing/2014/chart" uri="{C3380CC4-5D6E-409C-BE32-E72D297353CC}">
                <c16:uniqueId val="{00000089-1FE8-D647-8DE6-E655FF5D89AF}"/>
              </c:ext>
            </c:extLst>
          </c:dPt>
          <c:dPt>
            <c:idx val="69"/>
            <c:bubble3D val="0"/>
            <c:spPr>
              <a:solidFill>
                <a:srgbClr val="00BF08"/>
              </a:solidFill>
              <a:ln w="3175">
                <a:solidFill>
                  <a:schemeClr val="lt1"/>
                </a:solidFill>
              </a:ln>
              <a:effectLst/>
            </c:spPr>
            <c:extLst>
              <c:ext xmlns:c16="http://schemas.microsoft.com/office/drawing/2014/chart" uri="{C3380CC4-5D6E-409C-BE32-E72D297353CC}">
                <c16:uniqueId val="{0000008B-1FE8-D647-8DE6-E655FF5D89AF}"/>
              </c:ext>
            </c:extLst>
          </c:dPt>
          <c:dPt>
            <c:idx val="70"/>
            <c:bubble3D val="0"/>
            <c:spPr>
              <a:solidFill>
                <a:schemeClr val="accent5">
                  <a:lumMod val="80000"/>
                  <a:lumOff val="20000"/>
                </a:schemeClr>
              </a:solidFill>
              <a:ln w="3175">
                <a:solidFill>
                  <a:schemeClr val="lt1"/>
                </a:solidFill>
              </a:ln>
              <a:effectLst/>
            </c:spPr>
            <c:extLst>
              <c:ext xmlns:c16="http://schemas.microsoft.com/office/drawing/2014/chart" uri="{C3380CC4-5D6E-409C-BE32-E72D297353CC}">
                <c16:uniqueId val="{0000008D-1FE8-D647-8DE6-E655FF5D89AF}"/>
              </c:ext>
            </c:extLst>
          </c:dPt>
          <c:dPt>
            <c:idx val="71"/>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08F-1FE8-D647-8DE6-E655FF5D89AF}"/>
              </c:ext>
            </c:extLst>
          </c:dPt>
          <c:dPt>
            <c:idx val="72"/>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091-1FE8-D647-8DE6-E655FF5D89AF}"/>
              </c:ext>
            </c:extLst>
          </c:dPt>
          <c:dPt>
            <c:idx val="73"/>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093-1FE8-D647-8DE6-E655FF5D89AF}"/>
              </c:ext>
            </c:extLst>
          </c:dPt>
          <c:dPt>
            <c:idx val="74"/>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095-1FE8-D647-8DE6-E655FF5D89AF}"/>
              </c:ext>
            </c:extLst>
          </c:dPt>
          <c:dPt>
            <c:idx val="75"/>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097-1FE8-D647-8DE6-E655FF5D89AF}"/>
              </c:ext>
            </c:extLst>
          </c:dPt>
          <c:dPt>
            <c:idx val="76"/>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099-1FE8-D647-8DE6-E655FF5D89AF}"/>
              </c:ext>
            </c:extLst>
          </c:dPt>
          <c:dPt>
            <c:idx val="77"/>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09B-1FE8-D647-8DE6-E655FF5D89AF}"/>
              </c:ext>
            </c:extLst>
          </c:dPt>
          <c:dPt>
            <c:idx val="78"/>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09D-1FE8-D647-8DE6-E655FF5D89AF}"/>
              </c:ext>
            </c:extLst>
          </c:dPt>
          <c:dPt>
            <c:idx val="79"/>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09F-1FE8-D647-8DE6-E655FF5D89AF}"/>
              </c:ext>
            </c:extLst>
          </c:dPt>
          <c:dPt>
            <c:idx val="80"/>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0A1-1FE8-D647-8DE6-E655FF5D89AF}"/>
              </c:ext>
            </c:extLst>
          </c:dPt>
          <c:dPt>
            <c:idx val="81"/>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0A3-1FE8-D647-8DE6-E655FF5D89AF}"/>
              </c:ext>
            </c:extLst>
          </c:dPt>
          <c:dPt>
            <c:idx val="82"/>
            <c:bubble3D val="0"/>
            <c:spPr>
              <a:solidFill>
                <a:schemeClr val="accent5">
                  <a:lumMod val="60000"/>
                  <a:lumOff val="40000"/>
                </a:schemeClr>
              </a:solidFill>
              <a:ln w="3175">
                <a:solidFill>
                  <a:schemeClr val="lt1"/>
                </a:solidFill>
              </a:ln>
              <a:effectLst/>
            </c:spPr>
            <c:extLst>
              <c:ext xmlns:c16="http://schemas.microsoft.com/office/drawing/2014/chart" uri="{C3380CC4-5D6E-409C-BE32-E72D297353CC}">
                <c16:uniqueId val="{000000A5-1FE8-D647-8DE6-E655FF5D89AF}"/>
              </c:ext>
            </c:extLst>
          </c:dPt>
          <c:dPt>
            <c:idx val="83"/>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0A7-1FE8-D647-8DE6-E655FF5D89AF}"/>
              </c:ext>
            </c:extLst>
          </c:dPt>
          <c:dPt>
            <c:idx val="84"/>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0A9-1FE8-D647-8DE6-E655FF5D89AF}"/>
              </c:ext>
            </c:extLst>
          </c:dPt>
          <c:dPt>
            <c:idx val="85"/>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0AB-1FE8-D647-8DE6-E655FF5D89AF}"/>
              </c:ext>
            </c:extLst>
          </c:dPt>
          <c:dPt>
            <c:idx val="86"/>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0AD-1FE8-D647-8DE6-E655FF5D89AF}"/>
              </c:ext>
            </c:extLst>
          </c:dPt>
          <c:dPt>
            <c:idx val="87"/>
            <c:bubble3D val="0"/>
            <c:spPr>
              <a:solidFill>
                <a:schemeClr val="accent4">
                  <a:lumMod val="50000"/>
                </a:schemeClr>
              </a:solidFill>
              <a:ln w="3175">
                <a:solidFill>
                  <a:schemeClr val="lt1"/>
                </a:solidFill>
              </a:ln>
              <a:effectLst/>
            </c:spPr>
            <c:extLst>
              <c:ext xmlns:c16="http://schemas.microsoft.com/office/drawing/2014/chart" uri="{C3380CC4-5D6E-409C-BE32-E72D297353CC}">
                <c16:uniqueId val="{000000AF-1FE8-D647-8DE6-E655FF5D89AF}"/>
              </c:ext>
            </c:extLst>
          </c:dPt>
          <c:dPt>
            <c:idx val="88"/>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0B1-1FE8-D647-8DE6-E655FF5D89AF}"/>
              </c:ext>
            </c:extLst>
          </c:dPt>
          <c:dPt>
            <c:idx val="89"/>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0B3-1FE8-D647-8DE6-E655FF5D89AF}"/>
              </c:ext>
            </c:extLst>
          </c:dPt>
          <c:dPt>
            <c:idx val="90"/>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0B5-1FE8-D647-8DE6-E655FF5D89AF}"/>
              </c:ext>
            </c:extLst>
          </c:dPt>
          <c:dPt>
            <c:idx val="91"/>
            <c:bubble3D val="0"/>
            <c:spPr>
              <a:solidFill>
                <a:srgbClr val="FF51E7"/>
              </a:solidFill>
              <a:ln w="3175">
                <a:solidFill>
                  <a:schemeClr val="lt1"/>
                </a:solidFill>
              </a:ln>
              <a:effectLst/>
            </c:spPr>
            <c:extLst>
              <c:ext xmlns:c16="http://schemas.microsoft.com/office/drawing/2014/chart" uri="{C3380CC4-5D6E-409C-BE32-E72D297353CC}">
                <c16:uniqueId val="{000000B7-1FE8-D647-8DE6-E655FF5D89AF}"/>
              </c:ext>
            </c:extLst>
          </c:dPt>
          <c:dPt>
            <c:idx val="92"/>
            <c:bubble3D val="0"/>
            <c:spPr>
              <a:solidFill>
                <a:srgbClr val="00C3C9"/>
              </a:solidFill>
              <a:ln w="3175">
                <a:solidFill>
                  <a:schemeClr val="lt1"/>
                </a:solidFill>
              </a:ln>
              <a:effectLst/>
            </c:spPr>
            <c:extLst>
              <c:ext xmlns:c16="http://schemas.microsoft.com/office/drawing/2014/chart" uri="{C3380CC4-5D6E-409C-BE32-E72D297353CC}">
                <c16:uniqueId val="{000000B9-1FE8-D647-8DE6-E655FF5D89AF}"/>
              </c:ext>
            </c:extLst>
          </c:dPt>
          <c:dPt>
            <c:idx val="93"/>
            <c:bubble3D val="0"/>
            <c:spPr>
              <a:solidFill>
                <a:schemeClr val="accent4">
                  <a:lumMod val="70000"/>
                  <a:lumOff val="30000"/>
                </a:schemeClr>
              </a:solidFill>
              <a:ln w="3175">
                <a:solidFill>
                  <a:schemeClr val="lt1"/>
                </a:solidFill>
              </a:ln>
              <a:effectLst/>
            </c:spPr>
            <c:extLst>
              <c:ext xmlns:c16="http://schemas.microsoft.com/office/drawing/2014/chart" uri="{C3380CC4-5D6E-409C-BE32-E72D297353CC}">
                <c16:uniqueId val="{000000BB-1FE8-D647-8DE6-E655FF5D89AF}"/>
              </c:ext>
            </c:extLst>
          </c:dPt>
          <c:dPt>
            <c:idx val="94"/>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0BD-1FE8-D647-8DE6-E655FF5D89AF}"/>
              </c:ext>
            </c:extLst>
          </c:dPt>
          <c:dPt>
            <c:idx val="95"/>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0BF-1FE8-D647-8DE6-E655FF5D89AF}"/>
              </c:ext>
            </c:extLst>
          </c:dPt>
          <c:dPt>
            <c:idx val="96"/>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0C1-1FE8-D647-8DE6-E655FF5D89AF}"/>
              </c:ext>
            </c:extLst>
          </c:dPt>
          <c:dPt>
            <c:idx val="97"/>
            <c:bubble3D val="0"/>
            <c:spPr>
              <a:solidFill>
                <a:schemeClr val="accent2">
                  <a:lumMod val="70000"/>
                </a:schemeClr>
              </a:solidFill>
              <a:ln w="3175">
                <a:solidFill>
                  <a:schemeClr val="lt1"/>
                </a:solidFill>
              </a:ln>
              <a:effectLst/>
            </c:spPr>
            <c:extLst>
              <c:ext xmlns:c16="http://schemas.microsoft.com/office/drawing/2014/chart" uri="{C3380CC4-5D6E-409C-BE32-E72D297353CC}">
                <c16:uniqueId val="{000000C3-1FE8-D647-8DE6-E655FF5D89AF}"/>
              </c:ext>
            </c:extLst>
          </c:dPt>
          <c:dPt>
            <c:idx val="98"/>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0C5-1FE8-D647-8DE6-E655FF5D89AF}"/>
              </c:ext>
            </c:extLst>
          </c:dPt>
          <c:dPt>
            <c:idx val="99"/>
            <c:bubble3D val="0"/>
            <c:spPr>
              <a:solidFill>
                <a:schemeClr val="accent4">
                  <a:lumMod val="70000"/>
                </a:schemeClr>
              </a:solidFill>
              <a:ln w="3175">
                <a:solidFill>
                  <a:schemeClr val="lt1"/>
                </a:solidFill>
              </a:ln>
              <a:effectLst/>
            </c:spPr>
            <c:extLst>
              <c:ext xmlns:c16="http://schemas.microsoft.com/office/drawing/2014/chart" uri="{C3380CC4-5D6E-409C-BE32-E72D297353CC}">
                <c16:uniqueId val="{000000C7-1FE8-D647-8DE6-E655FF5D89AF}"/>
              </c:ext>
            </c:extLst>
          </c:dPt>
          <c:dPt>
            <c:idx val="100"/>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0C9-1FE8-D647-8DE6-E655FF5D89AF}"/>
              </c:ext>
            </c:extLst>
          </c:dPt>
          <c:dPt>
            <c:idx val="101"/>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0CB-1FE8-D647-8DE6-E655FF5D89AF}"/>
              </c:ext>
            </c:extLst>
          </c:dPt>
          <c:dPt>
            <c:idx val="102"/>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0CD-1FE8-D647-8DE6-E655FF5D89AF}"/>
              </c:ext>
            </c:extLst>
          </c:dPt>
          <c:dPt>
            <c:idx val="103"/>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0CF-1FE8-D647-8DE6-E655FF5D89AF}"/>
              </c:ext>
            </c:extLst>
          </c:dPt>
          <c:dPt>
            <c:idx val="104"/>
            <c:bubble3D val="0"/>
            <c:spPr>
              <a:solidFill>
                <a:schemeClr val="accent3">
                  <a:lumMod val="50000"/>
                  <a:lumOff val="50000"/>
                </a:schemeClr>
              </a:solidFill>
              <a:ln w="3175">
                <a:solidFill>
                  <a:schemeClr val="lt1"/>
                </a:solidFill>
              </a:ln>
              <a:effectLst/>
            </c:spPr>
            <c:extLst>
              <c:ext xmlns:c16="http://schemas.microsoft.com/office/drawing/2014/chart" uri="{C3380CC4-5D6E-409C-BE32-E72D297353CC}">
                <c16:uniqueId val="{000000D1-1FE8-D647-8DE6-E655FF5D89AF}"/>
              </c:ext>
            </c:extLst>
          </c:dPt>
          <c:dPt>
            <c:idx val="105"/>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0D3-1FE8-D647-8DE6-E655FF5D89AF}"/>
              </c:ext>
            </c:extLst>
          </c:dPt>
          <c:dPt>
            <c:idx val="106"/>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0D5-1FE8-D647-8DE6-E655FF5D89AF}"/>
              </c:ext>
            </c:extLst>
          </c:dPt>
          <c:dPt>
            <c:idx val="107"/>
            <c:bubble3D val="0"/>
            <c:spPr>
              <a:solidFill>
                <a:schemeClr val="accent6">
                  <a:lumMod val="50000"/>
                  <a:lumOff val="50000"/>
                </a:schemeClr>
              </a:solidFill>
              <a:ln w="3175">
                <a:solidFill>
                  <a:schemeClr val="lt1"/>
                </a:solidFill>
              </a:ln>
              <a:effectLst/>
            </c:spPr>
            <c:extLst>
              <c:ext xmlns:c16="http://schemas.microsoft.com/office/drawing/2014/chart" uri="{C3380CC4-5D6E-409C-BE32-E72D297353CC}">
                <c16:uniqueId val="{000000D7-1FE8-D647-8DE6-E655FF5D89AF}"/>
              </c:ext>
            </c:extLst>
          </c:dPt>
          <c:dPt>
            <c:idx val="108"/>
            <c:bubble3D val="0"/>
            <c:spPr>
              <a:solidFill>
                <a:schemeClr val="accent1"/>
              </a:solidFill>
              <a:ln w="3175">
                <a:solidFill>
                  <a:schemeClr val="lt1"/>
                </a:solidFill>
              </a:ln>
              <a:effectLst/>
            </c:spPr>
            <c:extLst>
              <c:ext xmlns:c16="http://schemas.microsoft.com/office/drawing/2014/chart" uri="{C3380CC4-5D6E-409C-BE32-E72D297353CC}">
                <c16:uniqueId val="{000000D9-1FE8-D647-8DE6-E655FF5D89AF}"/>
              </c:ext>
            </c:extLst>
          </c:dPt>
          <c:dPt>
            <c:idx val="109"/>
            <c:bubble3D val="0"/>
            <c:spPr>
              <a:solidFill>
                <a:schemeClr val="accent2"/>
              </a:solidFill>
              <a:ln w="3175">
                <a:solidFill>
                  <a:schemeClr val="lt1"/>
                </a:solidFill>
              </a:ln>
              <a:effectLst/>
            </c:spPr>
            <c:extLst>
              <c:ext xmlns:c16="http://schemas.microsoft.com/office/drawing/2014/chart" uri="{C3380CC4-5D6E-409C-BE32-E72D297353CC}">
                <c16:uniqueId val="{000000DB-1FE8-D647-8DE6-E655FF5D89AF}"/>
              </c:ext>
            </c:extLst>
          </c:dPt>
          <c:dPt>
            <c:idx val="110"/>
            <c:bubble3D val="0"/>
            <c:spPr>
              <a:solidFill>
                <a:schemeClr val="accent3"/>
              </a:solidFill>
              <a:ln w="3175">
                <a:solidFill>
                  <a:schemeClr val="lt1"/>
                </a:solidFill>
              </a:ln>
              <a:effectLst/>
            </c:spPr>
            <c:extLst>
              <c:ext xmlns:c16="http://schemas.microsoft.com/office/drawing/2014/chart" uri="{C3380CC4-5D6E-409C-BE32-E72D297353CC}">
                <c16:uniqueId val="{000000DD-1FE8-D647-8DE6-E655FF5D89AF}"/>
              </c:ext>
            </c:extLst>
          </c:dPt>
          <c:dPt>
            <c:idx val="111"/>
            <c:bubble3D val="0"/>
            <c:spPr>
              <a:solidFill>
                <a:schemeClr val="accent4"/>
              </a:solidFill>
              <a:ln w="3175">
                <a:solidFill>
                  <a:schemeClr val="lt1"/>
                </a:solidFill>
              </a:ln>
              <a:effectLst/>
            </c:spPr>
            <c:extLst>
              <c:ext xmlns:c16="http://schemas.microsoft.com/office/drawing/2014/chart" uri="{C3380CC4-5D6E-409C-BE32-E72D297353CC}">
                <c16:uniqueId val="{000000DF-1FE8-D647-8DE6-E655FF5D89AF}"/>
              </c:ext>
            </c:extLst>
          </c:dPt>
          <c:dPt>
            <c:idx val="112"/>
            <c:bubble3D val="0"/>
            <c:spPr>
              <a:solidFill>
                <a:schemeClr val="accent5"/>
              </a:solidFill>
              <a:ln w="3175">
                <a:solidFill>
                  <a:schemeClr val="lt1"/>
                </a:solidFill>
              </a:ln>
              <a:effectLst/>
            </c:spPr>
            <c:extLst>
              <c:ext xmlns:c16="http://schemas.microsoft.com/office/drawing/2014/chart" uri="{C3380CC4-5D6E-409C-BE32-E72D297353CC}">
                <c16:uniqueId val="{000000E1-1FE8-D647-8DE6-E655FF5D89AF}"/>
              </c:ext>
            </c:extLst>
          </c:dPt>
          <c:dPt>
            <c:idx val="113"/>
            <c:bubble3D val="0"/>
            <c:spPr>
              <a:solidFill>
                <a:schemeClr val="accent6"/>
              </a:solidFill>
              <a:ln w="3175">
                <a:solidFill>
                  <a:schemeClr val="lt1"/>
                </a:solidFill>
              </a:ln>
              <a:effectLst/>
            </c:spPr>
            <c:extLst>
              <c:ext xmlns:c16="http://schemas.microsoft.com/office/drawing/2014/chart" uri="{C3380CC4-5D6E-409C-BE32-E72D297353CC}">
                <c16:uniqueId val="{000000E3-1FE8-D647-8DE6-E655FF5D89AF}"/>
              </c:ext>
            </c:extLst>
          </c:dPt>
          <c:dPt>
            <c:idx val="114"/>
            <c:bubble3D val="0"/>
            <c:spPr>
              <a:solidFill>
                <a:schemeClr val="accent1">
                  <a:lumMod val="60000"/>
                </a:schemeClr>
              </a:solidFill>
              <a:ln w="3175">
                <a:solidFill>
                  <a:schemeClr val="lt1"/>
                </a:solidFill>
              </a:ln>
              <a:effectLst/>
            </c:spPr>
            <c:extLst>
              <c:ext xmlns:c16="http://schemas.microsoft.com/office/drawing/2014/chart" uri="{C3380CC4-5D6E-409C-BE32-E72D297353CC}">
                <c16:uniqueId val="{000000E5-1FE8-D647-8DE6-E655FF5D89AF}"/>
              </c:ext>
            </c:extLst>
          </c:dPt>
          <c:dPt>
            <c:idx val="115"/>
            <c:bubble3D val="0"/>
            <c:spPr>
              <a:solidFill>
                <a:schemeClr val="accent2">
                  <a:lumMod val="60000"/>
                </a:schemeClr>
              </a:solidFill>
              <a:ln w="3175">
                <a:solidFill>
                  <a:schemeClr val="lt1"/>
                </a:solidFill>
              </a:ln>
              <a:effectLst/>
            </c:spPr>
            <c:extLst>
              <c:ext xmlns:c16="http://schemas.microsoft.com/office/drawing/2014/chart" uri="{C3380CC4-5D6E-409C-BE32-E72D297353CC}">
                <c16:uniqueId val="{000000E7-1FE8-D647-8DE6-E655FF5D89AF}"/>
              </c:ext>
            </c:extLst>
          </c:dPt>
          <c:dPt>
            <c:idx val="116"/>
            <c:bubble3D val="0"/>
            <c:spPr>
              <a:solidFill>
                <a:schemeClr val="accent3">
                  <a:lumMod val="60000"/>
                </a:schemeClr>
              </a:solidFill>
              <a:ln w="3175">
                <a:solidFill>
                  <a:schemeClr val="lt1"/>
                </a:solidFill>
              </a:ln>
              <a:effectLst/>
            </c:spPr>
            <c:extLst>
              <c:ext xmlns:c16="http://schemas.microsoft.com/office/drawing/2014/chart" uri="{C3380CC4-5D6E-409C-BE32-E72D297353CC}">
                <c16:uniqueId val="{000000E9-1FE8-D647-8DE6-E655FF5D89AF}"/>
              </c:ext>
            </c:extLst>
          </c:dPt>
          <c:dPt>
            <c:idx val="117"/>
            <c:bubble3D val="0"/>
            <c:spPr>
              <a:solidFill>
                <a:schemeClr val="accent4">
                  <a:lumMod val="60000"/>
                </a:schemeClr>
              </a:solidFill>
              <a:ln w="3175">
                <a:solidFill>
                  <a:schemeClr val="lt1"/>
                </a:solidFill>
              </a:ln>
              <a:effectLst/>
            </c:spPr>
            <c:extLst>
              <c:ext xmlns:c16="http://schemas.microsoft.com/office/drawing/2014/chart" uri="{C3380CC4-5D6E-409C-BE32-E72D297353CC}">
                <c16:uniqueId val="{000000EB-1FE8-D647-8DE6-E655FF5D89AF}"/>
              </c:ext>
            </c:extLst>
          </c:dPt>
          <c:dPt>
            <c:idx val="118"/>
            <c:bubble3D val="0"/>
            <c:spPr>
              <a:solidFill>
                <a:schemeClr val="accent5">
                  <a:lumMod val="60000"/>
                </a:schemeClr>
              </a:solidFill>
              <a:ln w="3175">
                <a:solidFill>
                  <a:schemeClr val="lt1"/>
                </a:solidFill>
              </a:ln>
              <a:effectLst/>
            </c:spPr>
            <c:extLst>
              <c:ext xmlns:c16="http://schemas.microsoft.com/office/drawing/2014/chart" uri="{C3380CC4-5D6E-409C-BE32-E72D297353CC}">
                <c16:uniqueId val="{000000ED-1FE8-D647-8DE6-E655FF5D89AF}"/>
              </c:ext>
            </c:extLst>
          </c:dPt>
          <c:dPt>
            <c:idx val="119"/>
            <c:bubble3D val="0"/>
            <c:spPr>
              <a:solidFill>
                <a:schemeClr val="accent6">
                  <a:lumMod val="60000"/>
                </a:schemeClr>
              </a:solidFill>
              <a:ln w="3175">
                <a:solidFill>
                  <a:schemeClr val="lt1"/>
                </a:solidFill>
              </a:ln>
              <a:effectLst/>
            </c:spPr>
            <c:extLst>
              <c:ext xmlns:c16="http://schemas.microsoft.com/office/drawing/2014/chart" uri="{C3380CC4-5D6E-409C-BE32-E72D297353CC}">
                <c16:uniqueId val="{000000EF-1FE8-D647-8DE6-E655FF5D89AF}"/>
              </c:ext>
            </c:extLst>
          </c:dPt>
          <c:dPt>
            <c:idx val="120"/>
            <c:bubble3D val="0"/>
            <c:spPr>
              <a:solidFill>
                <a:schemeClr val="accent1">
                  <a:lumMod val="80000"/>
                  <a:lumOff val="20000"/>
                </a:schemeClr>
              </a:solidFill>
              <a:ln w="3175">
                <a:solidFill>
                  <a:schemeClr val="lt1"/>
                </a:solidFill>
              </a:ln>
              <a:effectLst/>
            </c:spPr>
            <c:extLst>
              <c:ext xmlns:c16="http://schemas.microsoft.com/office/drawing/2014/chart" uri="{C3380CC4-5D6E-409C-BE32-E72D297353CC}">
                <c16:uniqueId val="{000000F1-1FE8-D647-8DE6-E655FF5D89AF}"/>
              </c:ext>
            </c:extLst>
          </c:dPt>
          <c:dPt>
            <c:idx val="121"/>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0F3-1FE8-D647-8DE6-E655FF5D89AF}"/>
              </c:ext>
            </c:extLst>
          </c:dPt>
          <c:dPt>
            <c:idx val="122"/>
            <c:bubble3D val="0"/>
            <c:spPr>
              <a:solidFill>
                <a:schemeClr val="accent3">
                  <a:lumMod val="80000"/>
                  <a:lumOff val="20000"/>
                </a:schemeClr>
              </a:solidFill>
              <a:ln w="3175">
                <a:solidFill>
                  <a:schemeClr val="lt1"/>
                </a:solidFill>
              </a:ln>
              <a:effectLst/>
            </c:spPr>
            <c:extLst>
              <c:ext xmlns:c16="http://schemas.microsoft.com/office/drawing/2014/chart" uri="{C3380CC4-5D6E-409C-BE32-E72D297353CC}">
                <c16:uniqueId val="{000000F5-1FE8-D647-8DE6-E655FF5D89AF}"/>
              </c:ext>
            </c:extLst>
          </c:dPt>
          <c:dPt>
            <c:idx val="123"/>
            <c:bubble3D val="0"/>
            <c:spPr>
              <a:solidFill>
                <a:srgbClr val="529CFF"/>
              </a:solidFill>
              <a:ln w="3175">
                <a:solidFill>
                  <a:schemeClr val="lt1"/>
                </a:solidFill>
              </a:ln>
              <a:effectLst/>
            </c:spPr>
            <c:extLst>
              <c:ext xmlns:c16="http://schemas.microsoft.com/office/drawing/2014/chart" uri="{C3380CC4-5D6E-409C-BE32-E72D297353CC}">
                <c16:uniqueId val="{000000F7-1FE8-D647-8DE6-E655FF5D89AF}"/>
              </c:ext>
            </c:extLst>
          </c:dPt>
          <c:dPt>
            <c:idx val="124"/>
            <c:bubble3D val="0"/>
            <c:spPr>
              <a:solidFill>
                <a:schemeClr val="accent5">
                  <a:lumMod val="80000"/>
                  <a:lumOff val="20000"/>
                </a:schemeClr>
              </a:solidFill>
              <a:ln w="3175">
                <a:solidFill>
                  <a:schemeClr val="lt1"/>
                </a:solidFill>
              </a:ln>
              <a:effectLst/>
            </c:spPr>
            <c:extLst>
              <c:ext xmlns:c16="http://schemas.microsoft.com/office/drawing/2014/chart" uri="{C3380CC4-5D6E-409C-BE32-E72D297353CC}">
                <c16:uniqueId val="{000000F9-1FE8-D647-8DE6-E655FF5D89AF}"/>
              </c:ext>
            </c:extLst>
          </c:dPt>
          <c:dPt>
            <c:idx val="125"/>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0FB-1FE8-D647-8DE6-E655FF5D89AF}"/>
              </c:ext>
            </c:extLst>
          </c:dPt>
          <c:dPt>
            <c:idx val="126"/>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0FD-1FE8-D647-8DE6-E655FF5D89AF}"/>
              </c:ext>
            </c:extLst>
          </c:dPt>
          <c:dPt>
            <c:idx val="127"/>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0FF-1FE8-D647-8DE6-E655FF5D89AF}"/>
              </c:ext>
            </c:extLst>
          </c:dPt>
          <c:dPt>
            <c:idx val="128"/>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101-1FE8-D647-8DE6-E655FF5D89AF}"/>
              </c:ext>
            </c:extLst>
          </c:dPt>
          <c:dPt>
            <c:idx val="129"/>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103-1FE8-D647-8DE6-E655FF5D89AF}"/>
              </c:ext>
            </c:extLst>
          </c:dPt>
          <c:dPt>
            <c:idx val="130"/>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105-1FE8-D647-8DE6-E655FF5D89AF}"/>
              </c:ext>
            </c:extLst>
          </c:dPt>
          <c:dPt>
            <c:idx val="131"/>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107-1FE8-D647-8DE6-E655FF5D89AF}"/>
              </c:ext>
            </c:extLst>
          </c:dPt>
          <c:dPt>
            <c:idx val="132"/>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109-1FE8-D647-8DE6-E655FF5D89AF}"/>
              </c:ext>
            </c:extLst>
          </c:dPt>
          <c:dPt>
            <c:idx val="133"/>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10B-1FE8-D647-8DE6-E655FF5D89AF}"/>
              </c:ext>
            </c:extLst>
          </c:dPt>
          <c:dPt>
            <c:idx val="134"/>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10D-1FE8-D647-8DE6-E655FF5D89AF}"/>
              </c:ext>
            </c:extLst>
          </c:dPt>
          <c:dPt>
            <c:idx val="135"/>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10F-1FE8-D647-8DE6-E655FF5D89AF}"/>
              </c:ext>
            </c:extLst>
          </c:dPt>
          <c:dPt>
            <c:idx val="136"/>
            <c:bubble3D val="0"/>
            <c:spPr>
              <a:solidFill>
                <a:schemeClr val="accent5">
                  <a:lumMod val="60000"/>
                  <a:lumOff val="40000"/>
                </a:schemeClr>
              </a:solidFill>
              <a:ln w="3175">
                <a:solidFill>
                  <a:schemeClr val="lt1"/>
                </a:solidFill>
              </a:ln>
              <a:effectLst/>
            </c:spPr>
            <c:extLst>
              <c:ext xmlns:c16="http://schemas.microsoft.com/office/drawing/2014/chart" uri="{C3380CC4-5D6E-409C-BE32-E72D297353CC}">
                <c16:uniqueId val="{00000111-1FE8-D647-8DE6-E655FF5D89AF}"/>
              </c:ext>
            </c:extLst>
          </c:dPt>
          <c:dPt>
            <c:idx val="137"/>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113-1FE8-D647-8DE6-E655FF5D89AF}"/>
              </c:ext>
            </c:extLst>
          </c:dPt>
          <c:dPt>
            <c:idx val="138"/>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115-1FE8-D647-8DE6-E655FF5D89AF}"/>
              </c:ext>
            </c:extLst>
          </c:dPt>
          <c:dPt>
            <c:idx val="139"/>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117-1FE8-D647-8DE6-E655FF5D89AF}"/>
              </c:ext>
            </c:extLst>
          </c:dPt>
          <c:dPt>
            <c:idx val="140"/>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119-1FE8-D647-8DE6-E655FF5D89AF}"/>
              </c:ext>
            </c:extLst>
          </c:dPt>
          <c:dPt>
            <c:idx val="141"/>
            <c:bubble3D val="0"/>
            <c:spPr>
              <a:solidFill>
                <a:srgbClr val="BBA000"/>
              </a:solidFill>
              <a:ln w="3175">
                <a:solidFill>
                  <a:schemeClr val="lt1"/>
                </a:solidFill>
              </a:ln>
              <a:effectLst/>
            </c:spPr>
            <c:extLst>
              <c:ext xmlns:c16="http://schemas.microsoft.com/office/drawing/2014/chart" uri="{C3380CC4-5D6E-409C-BE32-E72D297353CC}">
                <c16:uniqueId val="{0000011B-1FE8-D647-8DE6-E655FF5D89AF}"/>
              </c:ext>
            </c:extLst>
          </c:dPt>
          <c:dPt>
            <c:idx val="142"/>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11D-1FE8-D647-8DE6-E655FF5D89AF}"/>
              </c:ext>
            </c:extLst>
          </c:dPt>
          <c:dPt>
            <c:idx val="143"/>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11F-1FE8-D647-8DE6-E655FF5D89AF}"/>
              </c:ext>
            </c:extLst>
          </c:dPt>
          <c:dPt>
            <c:idx val="144"/>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121-1FE8-D647-8DE6-E655FF5D89AF}"/>
              </c:ext>
            </c:extLst>
          </c:dPt>
          <c:dPt>
            <c:idx val="145"/>
            <c:bubble3D val="0"/>
            <c:spPr>
              <a:solidFill>
                <a:schemeClr val="accent2">
                  <a:lumMod val="70000"/>
                  <a:lumOff val="30000"/>
                </a:schemeClr>
              </a:solidFill>
              <a:ln w="3175">
                <a:solidFill>
                  <a:schemeClr val="lt1"/>
                </a:solidFill>
              </a:ln>
              <a:effectLst/>
            </c:spPr>
            <c:extLst>
              <c:ext xmlns:c16="http://schemas.microsoft.com/office/drawing/2014/chart" uri="{C3380CC4-5D6E-409C-BE32-E72D297353CC}">
                <c16:uniqueId val="{00000123-1FE8-D647-8DE6-E655FF5D89AF}"/>
              </c:ext>
            </c:extLst>
          </c:dPt>
          <c:dPt>
            <c:idx val="146"/>
            <c:bubble3D val="0"/>
            <c:spPr>
              <a:solidFill>
                <a:schemeClr val="accent3">
                  <a:lumMod val="70000"/>
                  <a:lumOff val="30000"/>
                </a:schemeClr>
              </a:solidFill>
              <a:ln w="3175">
                <a:solidFill>
                  <a:schemeClr val="lt1"/>
                </a:solidFill>
              </a:ln>
              <a:effectLst/>
            </c:spPr>
            <c:extLst>
              <c:ext xmlns:c16="http://schemas.microsoft.com/office/drawing/2014/chart" uri="{C3380CC4-5D6E-409C-BE32-E72D297353CC}">
                <c16:uniqueId val="{00000125-1FE8-D647-8DE6-E655FF5D89AF}"/>
              </c:ext>
            </c:extLst>
          </c:dPt>
          <c:dPt>
            <c:idx val="147"/>
            <c:bubble3D val="0"/>
            <c:spPr>
              <a:solidFill>
                <a:srgbClr val="FF51E7"/>
              </a:solidFill>
              <a:ln w="3175">
                <a:solidFill>
                  <a:schemeClr val="lt1"/>
                </a:solidFill>
              </a:ln>
              <a:effectLst/>
            </c:spPr>
            <c:extLst>
              <c:ext xmlns:c16="http://schemas.microsoft.com/office/drawing/2014/chart" uri="{C3380CC4-5D6E-409C-BE32-E72D297353CC}">
                <c16:uniqueId val="{00000127-1FE8-D647-8DE6-E655FF5D89AF}"/>
              </c:ext>
            </c:extLst>
          </c:dPt>
          <c:dPt>
            <c:idx val="148"/>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129-1FE8-D647-8DE6-E655FF5D89AF}"/>
              </c:ext>
            </c:extLst>
          </c:dPt>
          <c:dPt>
            <c:idx val="149"/>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12B-1FE8-D647-8DE6-E655FF5D89AF}"/>
              </c:ext>
            </c:extLst>
          </c:dPt>
          <c:dPt>
            <c:idx val="150"/>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12D-1FE8-D647-8DE6-E655FF5D89AF}"/>
              </c:ext>
            </c:extLst>
          </c:dPt>
          <c:dPt>
            <c:idx val="151"/>
            <c:bubble3D val="0"/>
            <c:spPr>
              <a:solidFill>
                <a:schemeClr val="accent2">
                  <a:lumMod val="70000"/>
                </a:schemeClr>
              </a:solidFill>
              <a:ln w="3175">
                <a:solidFill>
                  <a:schemeClr val="lt1"/>
                </a:solidFill>
              </a:ln>
              <a:effectLst/>
            </c:spPr>
            <c:extLst>
              <c:ext xmlns:c16="http://schemas.microsoft.com/office/drawing/2014/chart" uri="{C3380CC4-5D6E-409C-BE32-E72D297353CC}">
                <c16:uniqueId val="{0000012F-1FE8-D647-8DE6-E655FF5D89AF}"/>
              </c:ext>
            </c:extLst>
          </c:dPt>
          <c:dPt>
            <c:idx val="152"/>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131-1FE8-D647-8DE6-E655FF5D89AF}"/>
              </c:ext>
            </c:extLst>
          </c:dPt>
          <c:dPt>
            <c:idx val="153"/>
            <c:bubble3D val="0"/>
            <c:spPr>
              <a:solidFill>
                <a:schemeClr val="accent4">
                  <a:lumMod val="70000"/>
                </a:schemeClr>
              </a:solidFill>
              <a:ln w="3175">
                <a:solidFill>
                  <a:schemeClr val="lt1"/>
                </a:solidFill>
              </a:ln>
              <a:effectLst/>
            </c:spPr>
            <c:extLst>
              <c:ext xmlns:c16="http://schemas.microsoft.com/office/drawing/2014/chart" uri="{C3380CC4-5D6E-409C-BE32-E72D297353CC}">
                <c16:uniqueId val="{00000133-1FE8-D647-8DE6-E655FF5D89AF}"/>
              </c:ext>
            </c:extLst>
          </c:dPt>
          <c:dPt>
            <c:idx val="154"/>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135-1FE8-D647-8DE6-E655FF5D89AF}"/>
              </c:ext>
            </c:extLst>
          </c:dPt>
          <c:dPt>
            <c:idx val="155"/>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137-1FE8-D647-8DE6-E655FF5D89AF}"/>
              </c:ext>
            </c:extLst>
          </c:dPt>
          <c:dPt>
            <c:idx val="156"/>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139-1FE8-D647-8DE6-E655FF5D89AF}"/>
              </c:ext>
            </c:extLst>
          </c:dPt>
          <c:dPt>
            <c:idx val="157"/>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13B-1FE8-D647-8DE6-E655FF5D89AF}"/>
              </c:ext>
            </c:extLst>
          </c:dPt>
          <c:dPt>
            <c:idx val="158"/>
            <c:bubble3D val="0"/>
            <c:spPr>
              <a:solidFill>
                <a:schemeClr val="accent3">
                  <a:lumMod val="50000"/>
                  <a:lumOff val="50000"/>
                </a:schemeClr>
              </a:solidFill>
              <a:ln w="3175">
                <a:solidFill>
                  <a:schemeClr val="lt1"/>
                </a:solidFill>
              </a:ln>
              <a:effectLst/>
            </c:spPr>
            <c:extLst>
              <c:ext xmlns:c16="http://schemas.microsoft.com/office/drawing/2014/chart" uri="{C3380CC4-5D6E-409C-BE32-E72D297353CC}">
                <c16:uniqueId val="{0000013D-1FE8-D647-8DE6-E655FF5D89AF}"/>
              </c:ext>
            </c:extLst>
          </c:dPt>
          <c:dPt>
            <c:idx val="159"/>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13F-1FE8-D647-8DE6-E655FF5D89AF}"/>
              </c:ext>
            </c:extLst>
          </c:dPt>
          <c:dPt>
            <c:idx val="160"/>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141-1FE8-D647-8DE6-E655FF5D89AF}"/>
              </c:ext>
            </c:extLst>
          </c:dPt>
          <c:dPt>
            <c:idx val="161"/>
            <c:bubble3D val="0"/>
            <c:spPr>
              <a:solidFill>
                <a:srgbClr val="FF6C66"/>
              </a:solidFill>
              <a:ln w="3175">
                <a:solidFill>
                  <a:schemeClr val="lt1"/>
                </a:solidFill>
              </a:ln>
              <a:effectLst/>
            </c:spPr>
            <c:extLst>
              <c:ext xmlns:c16="http://schemas.microsoft.com/office/drawing/2014/chart" uri="{C3380CC4-5D6E-409C-BE32-E72D297353CC}">
                <c16:uniqueId val="{00000143-1FE8-D647-8DE6-E655FF5D89AF}"/>
              </c:ext>
            </c:extLst>
          </c:dPt>
          <c:dPt>
            <c:idx val="162"/>
            <c:bubble3D val="0"/>
            <c:spPr>
              <a:solidFill>
                <a:schemeClr val="accent1"/>
              </a:solidFill>
              <a:ln w="3175">
                <a:solidFill>
                  <a:schemeClr val="lt1"/>
                </a:solidFill>
              </a:ln>
              <a:effectLst/>
            </c:spPr>
            <c:extLst>
              <c:ext xmlns:c16="http://schemas.microsoft.com/office/drawing/2014/chart" uri="{C3380CC4-5D6E-409C-BE32-E72D297353CC}">
                <c16:uniqueId val="{00000145-1FE8-D647-8DE6-E655FF5D89AF}"/>
              </c:ext>
            </c:extLst>
          </c:dPt>
          <c:dPt>
            <c:idx val="163"/>
            <c:bubble3D val="0"/>
            <c:spPr>
              <a:solidFill>
                <a:schemeClr val="accent2"/>
              </a:solidFill>
              <a:ln w="3175">
                <a:solidFill>
                  <a:schemeClr val="lt1"/>
                </a:solidFill>
              </a:ln>
              <a:effectLst/>
            </c:spPr>
            <c:extLst>
              <c:ext xmlns:c16="http://schemas.microsoft.com/office/drawing/2014/chart" uri="{C3380CC4-5D6E-409C-BE32-E72D297353CC}">
                <c16:uniqueId val="{00000147-1FE8-D647-8DE6-E655FF5D89AF}"/>
              </c:ext>
            </c:extLst>
          </c:dPt>
          <c:dPt>
            <c:idx val="164"/>
            <c:bubble3D val="0"/>
            <c:spPr>
              <a:solidFill>
                <a:schemeClr val="accent3"/>
              </a:solidFill>
              <a:ln w="3175">
                <a:solidFill>
                  <a:schemeClr val="lt1"/>
                </a:solidFill>
              </a:ln>
              <a:effectLst/>
            </c:spPr>
            <c:extLst>
              <c:ext xmlns:c16="http://schemas.microsoft.com/office/drawing/2014/chart" uri="{C3380CC4-5D6E-409C-BE32-E72D297353CC}">
                <c16:uniqueId val="{00000149-1FE8-D647-8DE6-E655FF5D89AF}"/>
              </c:ext>
            </c:extLst>
          </c:dPt>
          <c:dPt>
            <c:idx val="165"/>
            <c:bubble3D val="0"/>
            <c:spPr>
              <a:solidFill>
                <a:schemeClr val="accent4"/>
              </a:solidFill>
              <a:ln w="3175">
                <a:solidFill>
                  <a:schemeClr val="lt1"/>
                </a:solidFill>
              </a:ln>
              <a:effectLst/>
            </c:spPr>
            <c:extLst>
              <c:ext xmlns:c16="http://schemas.microsoft.com/office/drawing/2014/chart" uri="{C3380CC4-5D6E-409C-BE32-E72D297353CC}">
                <c16:uniqueId val="{0000014B-1FE8-D647-8DE6-E655FF5D89AF}"/>
              </c:ext>
            </c:extLst>
          </c:dPt>
          <c:dPt>
            <c:idx val="166"/>
            <c:bubble3D val="0"/>
            <c:spPr>
              <a:solidFill>
                <a:schemeClr val="accent5"/>
              </a:solidFill>
              <a:ln w="3175">
                <a:solidFill>
                  <a:schemeClr val="lt1"/>
                </a:solidFill>
              </a:ln>
              <a:effectLst/>
            </c:spPr>
            <c:extLst>
              <c:ext xmlns:c16="http://schemas.microsoft.com/office/drawing/2014/chart" uri="{C3380CC4-5D6E-409C-BE32-E72D297353CC}">
                <c16:uniqueId val="{0000014D-1FE8-D647-8DE6-E655FF5D89AF}"/>
              </c:ext>
            </c:extLst>
          </c:dPt>
          <c:dPt>
            <c:idx val="167"/>
            <c:bubble3D val="0"/>
            <c:spPr>
              <a:solidFill>
                <a:schemeClr val="accent6"/>
              </a:solidFill>
              <a:ln w="3175">
                <a:solidFill>
                  <a:schemeClr val="lt1"/>
                </a:solidFill>
              </a:ln>
              <a:effectLst/>
            </c:spPr>
            <c:extLst>
              <c:ext xmlns:c16="http://schemas.microsoft.com/office/drawing/2014/chart" uri="{C3380CC4-5D6E-409C-BE32-E72D297353CC}">
                <c16:uniqueId val="{0000014F-1FE8-D647-8DE6-E655FF5D89AF}"/>
              </c:ext>
            </c:extLst>
          </c:dPt>
          <c:dPt>
            <c:idx val="168"/>
            <c:bubble3D val="0"/>
            <c:spPr>
              <a:solidFill>
                <a:schemeClr val="accent1">
                  <a:lumMod val="60000"/>
                </a:schemeClr>
              </a:solidFill>
              <a:ln w="3175">
                <a:solidFill>
                  <a:schemeClr val="lt1"/>
                </a:solidFill>
              </a:ln>
              <a:effectLst/>
            </c:spPr>
            <c:extLst>
              <c:ext xmlns:c16="http://schemas.microsoft.com/office/drawing/2014/chart" uri="{C3380CC4-5D6E-409C-BE32-E72D297353CC}">
                <c16:uniqueId val="{00000151-1FE8-D647-8DE6-E655FF5D89AF}"/>
              </c:ext>
            </c:extLst>
          </c:dPt>
          <c:dPt>
            <c:idx val="169"/>
            <c:bubble3D val="0"/>
            <c:spPr>
              <a:solidFill>
                <a:schemeClr val="accent2">
                  <a:lumMod val="60000"/>
                </a:schemeClr>
              </a:solidFill>
              <a:ln w="3175">
                <a:solidFill>
                  <a:schemeClr val="lt1"/>
                </a:solidFill>
              </a:ln>
              <a:effectLst/>
            </c:spPr>
            <c:extLst>
              <c:ext xmlns:c16="http://schemas.microsoft.com/office/drawing/2014/chart" uri="{C3380CC4-5D6E-409C-BE32-E72D297353CC}">
                <c16:uniqueId val="{00000153-1FE8-D647-8DE6-E655FF5D89AF}"/>
              </c:ext>
            </c:extLst>
          </c:dPt>
          <c:dPt>
            <c:idx val="170"/>
            <c:bubble3D val="0"/>
            <c:spPr>
              <a:solidFill>
                <a:schemeClr val="accent3">
                  <a:lumMod val="60000"/>
                </a:schemeClr>
              </a:solidFill>
              <a:ln w="3175">
                <a:solidFill>
                  <a:schemeClr val="lt1"/>
                </a:solidFill>
              </a:ln>
              <a:effectLst/>
            </c:spPr>
            <c:extLst>
              <c:ext xmlns:c16="http://schemas.microsoft.com/office/drawing/2014/chart" uri="{C3380CC4-5D6E-409C-BE32-E72D297353CC}">
                <c16:uniqueId val="{00000155-1FE8-D647-8DE6-E655FF5D89AF}"/>
              </c:ext>
            </c:extLst>
          </c:dPt>
          <c:dPt>
            <c:idx val="171"/>
            <c:bubble3D val="0"/>
            <c:spPr>
              <a:solidFill>
                <a:schemeClr val="accent4">
                  <a:lumMod val="60000"/>
                </a:schemeClr>
              </a:solidFill>
              <a:ln w="3175">
                <a:solidFill>
                  <a:schemeClr val="lt1"/>
                </a:solidFill>
              </a:ln>
              <a:effectLst/>
            </c:spPr>
            <c:extLst>
              <c:ext xmlns:c16="http://schemas.microsoft.com/office/drawing/2014/chart" uri="{C3380CC4-5D6E-409C-BE32-E72D297353CC}">
                <c16:uniqueId val="{00000157-1FE8-D647-8DE6-E655FF5D89AF}"/>
              </c:ext>
            </c:extLst>
          </c:dPt>
          <c:dPt>
            <c:idx val="172"/>
            <c:bubble3D val="0"/>
            <c:spPr>
              <a:solidFill>
                <a:srgbClr val="529CFF"/>
              </a:solidFill>
              <a:ln w="3175">
                <a:solidFill>
                  <a:schemeClr val="lt1"/>
                </a:solidFill>
              </a:ln>
              <a:effectLst/>
            </c:spPr>
            <c:extLst>
              <c:ext xmlns:c16="http://schemas.microsoft.com/office/drawing/2014/chart" uri="{C3380CC4-5D6E-409C-BE32-E72D297353CC}">
                <c16:uniqueId val="{00000159-1FE8-D647-8DE6-E655FF5D89AF}"/>
              </c:ext>
            </c:extLst>
          </c:dPt>
          <c:dPt>
            <c:idx val="173"/>
            <c:bubble3D val="0"/>
            <c:spPr>
              <a:solidFill>
                <a:schemeClr val="accent6">
                  <a:lumMod val="60000"/>
                </a:schemeClr>
              </a:solidFill>
              <a:ln w="3175">
                <a:solidFill>
                  <a:schemeClr val="lt1"/>
                </a:solidFill>
              </a:ln>
              <a:effectLst/>
            </c:spPr>
            <c:extLst>
              <c:ext xmlns:c16="http://schemas.microsoft.com/office/drawing/2014/chart" uri="{C3380CC4-5D6E-409C-BE32-E72D297353CC}">
                <c16:uniqueId val="{0000015B-1FE8-D647-8DE6-E655FF5D89AF}"/>
              </c:ext>
            </c:extLst>
          </c:dPt>
          <c:dPt>
            <c:idx val="174"/>
            <c:bubble3D val="0"/>
            <c:spPr>
              <a:solidFill>
                <a:schemeClr val="accent1">
                  <a:lumMod val="80000"/>
                  <a:lumOff val="20000"/>
                </a:schemeClr>
              </a:solidFill>
              <a:ln w="3175">
                <a:solidFill>
                  <a:schemeClr val="lt1"/>
                </a:solidFill>
              </a:ln>
              <a:effectLst/>
            </c:spPr>
            <c:extLst>
              <c:ext xmlns:c16="http://schemas.microsoft.com/office/drawing/2014/chart" uri="{C3380CC4-5D6E-409C-BE32-E72D297353CC}">
                <c16:uniqueId val="{0000015D-1FE8-D647-8DE6-E655FF5D89AF}"/>
              </c:ext>
            </c:extLst>
          </c:dPt>
          <c:dPt>
            <c:idx val="175"/>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15F-1FE8-D647-8DE6-E655FF5D89AF}"/>
              </c:ext>
            </c:extLst>
          </c:dPt>
          <c:dPt>
            <c:idx val="176"/>
            <c:bubble3D val="0"/>
            <c:spPr>
              <a:solidFill>
                <a:schemeClr val="accent3">
                  <a:lumMod val="80000"/>
                  <a:lumOff val="20000"/>
                </a:schemeClr>
              </a:solidFill>
              <a:ln w="3175">
                <a:solidFill>
                  <a:schemeClr val="lt1"/>
                </a:solidFill>
              </a:ln>
              <a:effectLst/>
            </c:spPr>
            <c:extLst>
              <c:ext xmlns:c16="http://schemas.microsoft.com/office/drawing/2014/chart" uri="{C3380CC4-5D6E-409C-BE32-E72D297353CC}">
                <c16:uniqueId val="{00000161-1FE8-D647-8DE6-E655FF5D89AF}"/>
              </c:ext>
            </c:extLst>
          </c:dPt>
          <c:dPt>
            <c:idx val="177"/>
            <c:bubble3D val="0"/>
            <c:spPr>
              <a:solidFill>
                <a:schemeClr val="accent4">
                  <a:lumMod val="80000"/>
                  <a:lumOff val="20000"/>
                </a:schemeClr>
              </a:solidFill>
              <a:ln w="3175">
                <a:solidFill>
                  <a:schemeClr val="lt1"/>
                </a:solidFill>
              </a:ln>
              <a:effectLst/>
            </c:spPr>
            <c:extLst>
              <c:ext xmlns:c16="http://schemas.microsoft.com/office/drawing/2014/chart" uri="{C3380CC4-5D6E-409C-BE32-E72D297353CC}">
                <c16:uniqueId val="{00000163-1FE8-D647-8DE6-E655FF5D89AF}"/>
              </c:ext>
            </c:extLst>
          </c:dPt>
          <c:dPt>
            <c:idx val="178"/>
            <c:bubble3D val="0"/>
            <c:spPr>
              <a:solidFill>
                <a:schemeClr val="accent5">
                  <a:lumMod val="80000"/>
                  <a:lumOff val="20000"/>
                </a:schemeClr>
              </a:solidFill>
              <a:ln w="3175">
                <a:solidFill>
                  <a:schemeClr val="lt1"/>
                </a:solidFill>
              </a:ln>
              <a:effectLst/>
            </c:spPr>
            <c:extLst>
              <c:ext xmlns:c16="http://schemas.microsoft.com/office/drawing/2014/chart" uri="{C3380CC4-5D6E-409C-BE32-E72D297353CC}">
                <c16:uniqueId val="{00000165-1FE8-D647-8DE6-E655FF5D89AF}"/>
              </c:ext>
            </c:extLst>
          </c:dPt>
          <c:dPt>
            <c:idx val="179"/>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167-1FE8-D647-8DE6-E655FF5D89AF}"/>
              </c:ext>
            </c:extLst>
          </c:dPt>
          <c:dPt>
            <c:idx val="180"/>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169-1FE8-D647-8DE6-E655FF5D89AF}"/>
              </c:ext>
            </c:extLst>
          </c:dPt>
          <c:dPt>
            <c:idx val="181"/>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16B-1FE8-D647-8DE6-E655FF5D89AF}"/>
              </c:ext>
            </c:extLst>
          </c:dPt>
          <c:dPt>
            <c:idx val="182"/>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16D-1FE8-D647-8DE6-E655FF5D89AF}"/>
              </c:ext>
            </c:extLst>
          </c:dPt>
          <c:dPt>
            <c:idx val="183"/>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16F-1FE8-D647-8DE6-E655FF5D89AF}"/>
              </c:ext>
            </c:extLst>
          </c:dPt>
          <c:dPt>
            <c:idx val="184"/>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171-1FE8-D647-8DE6-E655FF5D89AF}"/>
              </c:ext>
            </c:extLst>
          </c:dPt>
          <c:dPt>
            <c:idx val="185"/>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173-1FE8-D647-8DE6-E655FF5D89AF}"/>
              </c:ext>
            </c:extLst>
          </c:dPt>
          <c:dPt>
            <c:idx val="186"/>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175-1FE8-D647-8DE6-E655FF5D89AF}"/>
              </c:ext>
            </c:extLst>
          </c:dPt>
          <c:dPt>
            <c:idx val="187"/>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177-1FE8-D647-8DE6-E655FF5D89AF}"/>
              </c:ext>
            </c:extLst>
          </c:dPt>
          <c:dPt>
            <c:idx val="188"/>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179-1FE8-D647-8DE6-E655FF5D89AF}"/>
              </c:ext>
            </c:extLst>
          </c:dPt>
          <c:dPt>
            <c:idx val="189"/>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17B-1FE8-D647-8DE6-E655FF5D89AF}"/>
              </c:ext>
            </c:extLst>
          </c:dPt>
          <c:dPt>
            <c:idx val="190"/>
            <c:bubble3D val="0"/>
            <c:spPr>
              <a:solidFill>
                <a:schemeClr val="accent5">
                  <a:lumMod val="60000"/>
                  <a:lumOff val="40000"/>
                </a:schemeClr>
              </a:solidFill>
              <a:ln w="3175">
                <a:solidFill>
                  <a:schemeClr val="lt1"/>
                </a:solidFill>
              </a:ln>
              <a:effectLst/>
            </c:spPr>
            <c:extLst>
              <c:ext xmlns:c16="http://schemas.microsoft.com/office/drawing/2014/chart" uri="{C3380CC4-5D6E-409C-BE32-E72D297353CC}">
                <c16:uniqueId val="{0000017D-1FE8-D647-8DE6-E655FF5D89AF}"/>
              </c:ext>
            </c:extLst>
          </c:dPt>
          <c:dPt>
            <c:idx val="191"/>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17F-1FE8-D647-8DE6-E655FF5D89AF}"/>
              </c:ext>
            </c:extLst>
          </c:dPt>
          <c:dPt>
            <c:idx val="192"/>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181-1FE8-D647-8DE6-E655FF5D89AF}"/>
              </c:ext>
            </c:extLst>
          </c:dPt>
          <c:dPt>
            <c:idx val="193"/>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183-1FE8-D647-8DE6-E655FF5D89AF}"/>
              </c:ext>
            </c:extLst>
          </c:dPt>
          <c:dPt>
            <c:idx val="194"/>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185-1FE8-D647-8DE6-E655FF5D89AF}"/>
              </c:ext>
            </c:extLst>
          </c:dPt>
          <c:dPt>
            <c:idx val="195"/>
            <c:bubble3D val="0"/>
            <c:spPr>
              <a:solidFill>
                <a:schemeClr val="accent4">
                  <a:lumMod val="50000"/>
                </a:schemeClr>
              </a:solidFill>
              <a:ln w="3175">
                <a:solidFill>
                  <a:schemeClr val="lt1"/>
                </a:solidFill>
              </a:ln>
              <a:effectLst/>
            </c:spPr>
            <c:extLst>
              <c:ext xmlns:c16="http://schemas.microsoft.com/office/drawing/2014/chart" uri="{C3380CC4-5D6E-409C-BE32-E72D297353CC}">
                <c16:uniqueId val="{00000187-1FE8-D647-8DE6-E655FF5D89AF}"/>
              </c:ext>
            </c:extLst>
          </c:dPt>
          <c:dPt>
            <c:idx val="196"/>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189-1FE8-D647-8DE6-E655FF5D89AF}"/>
              </c:ext>
            </c:extLst>
          </c:dPt>
          <c:dPt>
            <c:idx val="197"/>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18B-1FE8-D647-8DE6-E655FF5D89AF}"/>
              </c:ext>
            </c:extLst>
          </c:dPt>
          <c:dPt>
            <c:idx val="198"/>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18D-1FE8-D647-8DE6-E655FF5D89AF}"/>
              </c:ext>
            </c:extLst>
          </c:dPt>
          <c:dPt>
            <c:idx val="199"/>
            <c:bubble3D val="0"/>
            <c:spPr>
              <a:solidFill>
                <a:schemeClr val="accent2">
                  <a:lumMod val="70000"/>
                  <a:lumOff val="30000"/>
                </a:schemeClr>
              </a:solidFill>
              <a:ln w="3175">
                <a:solidFill>
                  <a:schemeClr val="lt1"/>
                </a:solidFill>
              </a:ln>
              <a:effectLst/>
            </c:spPr>
            <c:extLst>
              <c:ext xmlns:c16="http://schemas.microsoft.com/office/drawing/2014/chart" uri="{C3380CC4-5D6E-409C-BE32-E72D297353CC}">
                <c16:uniqueId val="{0000018F-1FE8-D647-8DE6-E655FF5D89AF}"/>
              </c:ext>
            </c:extLst>
          </c:dPt>
          <c:dPt>
            <c:idx val="200"/>
            <c:bubble3D val="0"/>
            <c:spPr>
              <a:solidFill>
                <a:schemeClr val="accent3">
                  <a:lumMod val="70000"/>
                  <a:lumOff val="30000"/>
                </a:schemeClr>
              </a:solidFill>
              <a:ln w="3175">
                <a:solidFill>
                  <a:schemeClr val="lt1"/>
                </a:solidFill>
              </a:ln>
              <a:effectLst/>
            </c:spPr>
            <c:extLst>
              <c:ext xmlns:c16="http://schemas.microsoft.com/office/drawing/2014/chart" uri="{C3380CC4-5D6E-409C-BE32-E72D297353CC}">
                <c16:uniqueId val="{00000191-1FE8-D647-8DE6-E655FF5D89AF}"/>
              </c:ext>
            </c:extLst>
          </c:dPt>
          <c:dPt>
            <c:idx val="201"/>
            <c:bubble3D val="0"/>
            <c:spPr>
              <a:solidFill>
                <a:schemeClr val="accent4">
                  <a:lumMod val="70000"/>
                  <a:lumOff val="30000"/>
                </a:schemeClr>
              </a:solidFill>
              <a:ln w="3175">
                <a:solidFill>
                  <a:schemeClr val="lt1"/>
                </a:solidFill>
              </a:ln>
              <a:effectLst/>
            </c:spPr>
            <c:extLst>
              <c:ext xmlns:c16="http://schemas.microsoft.com/office/drawing/2014/chart" uri="{C3380CC4-5D6E-409C-BE32-E72D297353CC}">
                <c16:uniqueId val="{00000193-1FE8-D647-8DE6-E655FF5D89AF}"/>
              </c:ext>
            </c:extLst>
          </c:dPt>
          <c:dPt>
            <c:idx val="202"/>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195-1FE8-D647-8DE6-E655FF5D89AF}"/>
              </c:ext>
            </c:extLst>
          </c:dPt>
          <c:dPt>
            <c:idx val="203"/>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197-1FE8-D647-8DE6-E655FF5D89AF}"/>
              </c:ext>
            </c:extLst>
          </c:dPt>
          <c:dPt>
            <c:idx val="204"/>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199-1FE8-D647-8DE6-E655FF5D89AF}"/>
              </c:ext>
            </c:extLst>
          </c:dPt>
          <c:dPt>
            <c:idx val="205"/>
            <c:bubble3D val="0"/>
            <c:spPr>
              <a:solidFill>
                <a:schemeClr val="accent2">
                  <a:lumMod val="70000"/>
                </a:schemeClr>
              </a:solidFill>
              <a:ln w="3175">
                <a:solidFill>
                  <a:schemeClr val="lt1"/>
                </a:solidFill>
              </a:ln>
              <a:effectLst/>
            </c:spPr>
            <c:extLst>
              <c:ext xmlns:c16="http://schemas.microsoft.com/office/drawing/2014/chart" uri="{C3380CC4-5D6E-409C-BE32-E72D297353CC}">
                <c16:uniqueId val="{0000019B-1FE8-D647-8DE6-E655FF5D89AF}"/>
              </c:ext>
            </c:extLst>
          </c:dPt>
          <c:dPt>
            <c:idx val="206"/>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19D-1FE8-D647-8DE6-E655FF5D89AF}"/>
              </c:ext>
            </c:extLst>
          </c:dPt>
          <c:dPt>
            <c:idx val="207"/>
            <c:bubble3D val="0"/>
            <c:spPr>
              <a:solidFill>
                <a:srgbClr val="FF6C66"/>
              </a:solidFill>
              <a:ln w="3175">
                <a:solidFill>
                  <a:schemeClr val="lt1"/>
                </a:solidFill>
              </a:ln>
              <a:effectLst/>
            </c:spPr>
            <c:extLst>
              <c:ext xmlns:c16="http://schemas.microsoft.com/office/drawing/2014/chart" uri="{C3380CC4-5D6E-409C-BE32-E72D297353CC}">
                <c16:uniqueId val="{0000019F-1FE8-D647-8DE6-E655FF5D89AF}"/>
              </c:ext>
            </c:extLst>
          </c:dPt>
          <c:dPt>
            <c:idx val="208"/>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1A1-1FE8-D647-8DE6-E655FF5D89AF}"/>
              </c:ext>
            </c:extLst>
          </c:dPt>
          <c:dPt>
            <c:idx val="209"/>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1A3-1FE8-D647-8DE6-E655FF5D89AF}"/>
              </c:ext>
            </c:extLst>
          </c:dPt>
          <c:dPt>
            <c:idx val="210"/>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1A5-1FE8-D647-8DE6-E655FF5D89AF}"/>
              </c:ext>
            </c:extLst>
          </c:dPt>
          <c:dPt>
            <c:idx val="211"/>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1A7-1FE8-D647-8DE6-E655FF5D89AF}"/>
              </c:ext>
            </c:extLst>
          </c:dPt>
          <c:dPt>
            <c:idx val="212"/>
            <c:bubble3D val="0"/>
            <c:spPr>
              <a:solidFill>
                <a:srgbClr val="529CFF"/>
              </a:solidFill>
              <a:ln w="3175">
                <a:solidFill>
                  <a:schemeClr val="lt1"/>
                </a:solidFill>
              </a:ln>
              <a:effectLst/>
            </c:spPr>
            <c:extLst>
              <c:ext xmlns:c16="http://schemas.microsoft.com/office/drawing/2014/chart" uri="{C3380CC4-5D6E-409C-BE32-E72D297353CC}">
                <c16:uniqueId val="{000001A9-1FE8-D647-8DE6-E655FF5D89AF}"/>
              </c:ext>
            </c:extLst>
          </c:dPt>
          <c:dPt>
            <c:idx val="213"/>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1AB-1FE8-D647-8DE6-E655FF5D89AF}"/>
              </c:ext>
            </c:extLst>
          </c:dPt>
          <c:dPt>
            <c:idx val="214"/>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1AD-1FE8-D647-8DE6-E655FF5D89AF}"/>
              </c:ext>
            </c:extLst>
          </c:dPt>
          <c:dPt>
            <c:idx val="215"/>
            <c:bubble3D val="0"/>
            <c:spPr>
              <a:solidFill>
                <a:schemeClr val="accent6">
                  <a:lumMod val="50000"/>
                  <a:lumOff val="50000"/>
                </a:schemeClr>
              </a:solidFill>
              <a:ln w="3175">
                <a:solidFill>
                  <a:schemeClr val="lt1"/>
                </a:solidFill>
              </a:ln>
              <a:effectLst/>
            </c:spPr>
            <c:extLst>
              <c:ext xmlns:c16="http://schemas.microsoft.com/office/drawing/2014/chart" uri="{C3380CC4-5D6E-409C-BE32-E72D297353CC}">
                <c16:uniqueId val="{000001AF-1FE8-D647-8DE6-E655FF5D89AF}"/>
              </c:ext>
            </c:extLst>
          </c:dPt>
          <c:dPt>
            <c:idx val="216"/>
            <c:bubble3D val="0"/>
            <c:spPr>
              <a:solidFill>
                <a:schemeClr val="accent1"/>
              </a:solidFill>
              <a:ln w="3175">
                <a:solidFill>
                  <a:schemeClr val="lt1"/>
                </a:solidFill>
              </a:ln>
              <a:effectLst/>
            </c:spPr>
            <c:extLst>
              <c:ext xmlns:c16="http://schemas.microsoft.com/office/drawing/2014/chart" uri="{C3380CC4-5D6E-409C-BE32-E72D297353CC}">
                <c16:uniqueId val="{000001B1-1FE8-D647-8DE6-E655FF5D89AF}"/>
              </c:ext>
            </c:extLst>
          </c:dPt>
          <c:dPt>
            <c:idx val="217"/>
            <c:bubble3D val="0"/>
            <c:spPr>
              <a:solidFill>
                <a:schemeClr val="accent2"/>
              </a:solidFill>
              <a:ln w="3175">
                <a:solidFill>
                  <a:schemeClr val="lt1"/>
                </a:solidFill>
              </a:ln>
              <a:effectLst/>
            </c:spPr>
            <c:extLst>
              <c:ext xmlns:c16="http://schemas.microsoft.com/office/drawing/2014/chart" uri="{C3380CC4-5D6E-409C-BE32-E72D297353CC}">
                <c16:uniqueId val="{000001B3-1FE8-D647-8DE6-E655FF5D89AF}"/>
              </c:ext>
            </c:extLst>
          </c:dPt>
          <c:cat>
            <c:strRef>
              <c:f>'Pie1'!$I$14:$I$231</c:f>
              <c:strCache>
                <c:ptCount val="218"/>
                <c:pt idx="0">
                  <c:v>China</c:v>
                </c:pt>
                <c:pt idx="1">
                  <c:v>India</c:v>
                </c:pt>
                <c:pt idx="2">
                  <c:v>United States of America</c:v>
                </c:pt>
                <c:pt idx="3">
                  <c:v>Indonesia</c:v>
                </c:pt>
                <c:pt idx="4">
                  <c:v>Brazil</c:v>
                </c:pt>
                <c:pt idx="5">
                  <c:v>Pakistan</c:v>
                </c:pt>
                <c:pt idx="6">
                  <c:v>Nigeria</c:v>
                </c:pt>
                <c:pt idx="7">
                  <c:v>Bangladesh</c:v>
                </c:pt>
                <c:pt idx="8">
                  <c:v>Russian Federation</c:v>
                </c:pt>
                <c:pt idx="9">
                  <c:v>Japan</c:v>
                </c:pt>
                <c:pt idx="10">
                  <c:v>Mexico</c:v>
                </c:pt>
                <c:pt idx="11">
                  <c:v>Philippines</c:v>
                </c:pt>
                <c:pt idx="12">
                  <c:v>Viet Nam</c:v>
                </c:pt>
                <c:pt idx="13">
                  <c:v>Ethiopia</c:v>
                </c:pt>
                <c:pt idx="14">
                  <c:v>Egypt</c:v>
                </c:pt>
                <c:pt idx="15">
                  <c:v>Germany</c:v>
                </c:pt>
                <c:pt idx="16">
                  <c:v>Iran (Islamic Republic of)</c:v>
                </c:pt>
                <c:pt idx="17">
                  <c:v>Turkey</c:v>
                </c:pt>
                <c:pt idx="18">
                  <c:v>Thailand</c:v>
                </c:pt>
                <c:pt idx="19">
                  <c:v>Democratic Republic of the Congo</c:v>
                </c:pt>
                <c:pt idx="20">
                  <c:v>France</c:v>
                </c:pt>
                <c:pt idx="21">
                  <c:v>United Kingdom of Great Britain and Northern Ireland</c:v>
                </c:pt>
                <c:pt idx="22">
                  <c:v>Italy</c:v>
                </c:pt>
                <c:pt idx="23">
                  <c:v>South Africa</c:v>
                </c:pt>
                <c:pt idx="24">
                  <c:v>Myanmar</c:v>
                </c:pt>
                <c:pt idx="25">
                  <c:v>Republic of Korea</c:v>
                </c:pt>
                <c:pt idx="26">
                  <c:v>Ukraine</c:v>
                </c:pt>
                <c:pt idx="27">
                  <c:v>Colombia</c:v>
                </c:pt>
                <c:pt idx="28">
                  <c:v>Spain</c:v>
                </c:pt>
                <c:pt idx="29">
                  <c:v>United Republic of Tanzania</c:v>
                </c:pt>
                <c:pt idx="30">
                  <c:v>Argentina</c:v>
                </c:pt>
                <c:pt idx="31">
                  <c:v>Kenya</c:v>
                </c:pt>
                <c:pt idx="32">
                  <c:v>Sudan</c:v>
                </c:pt>
                <c:pt idx="33">
                  <c:v>Poland</c:v>
                </c:pt>
                <c:pt idx="34">
                  <c:v>Algeria</c:v>
                </c:pt>
                <c:pt idx="35">
                  <c:v>Canada</c:v>
                </c:pt>
                <c:pt idx="36">
                  <c:v>Uganda</c:v>
                </c:pt>
                <c:pt idx="37">
                  <c:v>Morocco</c:v>
                </c:pt>
                <c:pt idx="38">
                  <c:v>Iraq</c:v>
                </c:pt>
                <c:pt idx="39">
                  <c:v>Peru</c:v>
                </c:pt>
                <c:pt idx="40">
                  <c:v>Venezuela (Bolivarian Republic of)</c:v>
                </c:pt>
                <c:pt idx="41">
                  <c:v>Uzbekistan</c:v>
                </c:pt>
                <c:pt idx="42">
                  <c:v>Afghanistan</c:v>
                </c:pt>
                <c:pt idx="43">
                  <c:v>Malaysia</c:v>
                </c:pt>
                <c:pt idx="44">
                  <c:v>Nepal</c:v>
                </c:pt>
                <c:pt idx="45">
                  <c:v>Saudi Arabia</c:v>
                </c:pt>
                <c:pt idx="46">
                  <c:v>Democratic People's Republic of Korea</c:v>
                </c:pt>
                <c:pt idx="47">
                  <c:v>Ghana</c:v>
                </c:pt>
                <c:pt idx="48">
                  <c:v>Mozambique</c:v>
                </c:pt>
                <c:pt idx="49">
                  <c:v>Yemen</c:v>
                </c:pt>
                <c:pt idx="50">
                  <c:v>Angola</c:v>
                </c:pt>
                <c:pt idx="51">
                  <c:v>Australia</c:v>
                </c:pt>
                <c:pt idx="52">
                  <c:v>Romania</c:v>
                </c:pt>
                <c:pt idx="53">
                  <c:v>Madagascar</c:v>
                </c:pt>
                <c:pt idx="54">
                  <c:v>C√¥te d'Ivoire</c:v>
                </c:pt>
                <c:pt idx="55">
                  <c:v>Sri Lanka</c:v>
                </c:pt>
                <c:pt idx="56">
                  <c:v>Cameroon</c:v>
                </c:pt>
                <c:pt idx="57">
                  <c:v>Syrian Arab Republic</c:v>
                </c:pt>
                <c:pt idx="58">
                  <c:v>Chile</c:v>
                </c:pt>
                <c:pt idx="59">
                  <c:v>Netherlands</c:v>
                </c:pt>
                <c:pt idx="60">
                  <c:v>Kazakhstan</c:v>
                </c:pt>
                <c:pt idx="61">
                  <c:v>Niger</c:v>
                </c:pt>
                <c:pt idx="62">
                  <c:v>Burkina Faso</c:v>
                </c:pt>
                <c:pt idx="63">
                  <c:v>Malawi</c:v>
                </c:pt>
                <c:pt idx="64">
                  <c:v>Ecuador</c:v>
                </c:pt>
                <c:pt idx="65">
                  <c:v>Mali</c:v>
                </c:pt>
                <c:pt idx="66">
                  <c:v>Guatemala</c:v>
                </c:pt>
                <c:pt idx="67">
                  <c:v>Cambodia</c:v>
                </c:pt>
                <c:pt idx="68">
                  <c:v>Zimbabwe</c:v>
                </c:pt>
                <c:pt idx="69">
                  <c:v>Zambia</c:v>
                </c:pt>
                <c:pt idx="70">
                  <c:v>Senegal</c:v>
                </c:pt>
                <c:pt idx="71">
                  <c:v>Somalia</c:v>
                </c:pt>
                <c:pt idx="72">
                  <c:v>Chad</c:v>
                </c:pt>
                <c:pt idx="73">
                  <c:v>Cuba</c:v>
                </c:pt>
                <c:pt idx="74">
                  <c:v>Greece</c:v>
                </c:pt>
                <c:pt idx="75">
                  <c:v>Belgium</c:v>
                </c:pt>
                <c:pt idx="76">
                  <c:v>Guinea</c:v>
                </c:pt>
                <c:pt idx="77">
                  <c:v>Tunisia</c:v>
                </c:pt>
                <c:pt idx="78">
                  <c:v>Portugal</c:v>
                </c:pt>
                <c:pt idx="79">
                  <c:v>Czechia</c:v>
                </c:pt>
                <c:pt idx="80">
                  <c:v>Hungary</c:v>
                </c:pt>
                <c:pt idx="81">
                  <c:v>Rwanda</c:v>
                </c:pt>
                <c:pt idx="82">
                  <c:v>Haiti</c:v>
                </c:pt>
                <c:pt idx="83">
                  <c:v>Dominican Republic</c:v>
                </c:pt>
                <c:pt idx="84">
                  <c:v>Bolivia (Plurinational State of)</c:v>
                </c:pt>
                <c:pt idx="85">
                  <c:v>Belarus</c:v>
                </c:pt>
                <c:pt idx="86">
                  <c:v>Sweden</c:v>
                </c:pt>
                <c:pt idx="87">
                  <c:v>Azerbaijan</c:v>
                </c:pt>
                <c:pt idx="88">
                  <c:v>Benin</c:v>
                </c:pt>
                <c:pt idx="89">
                  <c:v>Burundi</c:v>
                </c:pt>
                <c:pt idx="90">
                  <c:v>Austria</c:v>
                </c:pt>
                <c:pt idx="91">
                  <c:v>Honduras</c:v>
                </c:pt>
                <c:pt idx="92">
                  <c:v>Switzerland</c:v>
                </c:pt>
                <c:pt idx="93">
                  <c:v>Bulgaria</c:v>
                </c:pt>
                <c:pt idx="94">
                  <c:v>Tajikistan</c:v>
                </c:pt>
                <c:pt idx="95">
                  <c:v>Israel</c:v>
                </c:pt>
                <c:pt idx="96">
                  <c:v>Jordan</c:v>
                </c:pt>
                <c:pt idx="97">
                  <c:v>China, Hong Kong SAR</c:v>
                </c:pt>
                <c:pt idx="98">
                  <c:v>Papua New Guinea</c:v>
                </c:pt>
                <c:pt idx="99">
                  <c:v>United Arab Emirates</c:v>
                </c:pt>
                <c:pt idx="100">
                  <c:v>Serbia</c:v>
                </c:pt>
                <c:pt idx="101">
                  <c:v>Togo</c:v>
                </c:pt>
                <c:pt idx="102">
                  <c:v>Sierra Leone</c:v>
                </c:pt>
                <c:pt idx="103">
                  <c:v>El Salvador</c:v>
                </c:pt>
                <c:pt idx="104">
                  <c:v>Lao People's Democratic Republic</c:v>
                </c:pt>
                <c:pt idx="105">
                  <c:v>Paraguay</c:v>
                </c:pt>
                <c:pt idx="106">
                  <c:v>Libya</c:v>
                </c:pt>
                <c:pt idx="107">
                  <c:v>Nicaragua</c:v>
                </c:pt>
                <c:pt idx="108">
                  <c:v>Denmark</c:v>
                </c:pt>
                <c:pt idx="109">
                  <c:v>Slovakia</c:v>
                </c:pt>
                <c:pt idx="110">
                  <c:v>Kyrgyzstan</c:v>
                </c:pt>
                <c:pt idx="111">
                  <c:v>Finland</c:v>
                </c:pt>
                <c:pt idx="112">
                  <c:v>Turkmenistan</c:v>
                </c:pt>
                <c:pt idx="113">
                  <c:v>Singapore</c:v>
                </c:pt>
                <c:pt idx="114">
                  <c:v>Norway</c:v>
                </c:pt>
                <c:pt idx="115">
                  <c:v>Lebanon</c:v>
                </c:pt>
                <c:pt idx="116">
                  <c:v>South Sudan</c:v>
                </c:pt>
                <c:pt idx="117">
                  <c:v>Costa Rica</c:v>
                </c:pt>
                <c:pt idx="118">
                  <c:v>Ireland</c:v>
                </c:pt>
                <c:pt idx="119">
                  <c:v>Croatia</c:v>
                </c:pt>
                <c:pt idx="120">
                  <c:v>Georgia</c:v>
                </c:pt>
                <c:pt idx="121">
                  <c:v>New Zealand</c:v>
                </c:pt>
                <c:pt idx="122">
                  <c:v>Central African Republic</c:v>
                </c:pt>
                <c:pt idx="123">
                  <c:v>Eritrea</c:v>
                </c:pt>
                <c:pt idx="124">
                  <c:v>Congo</c:v>
                </c:pt>
                <c:pt idx="125">
                  <c:v>Republic of Moldova</c:v>
                </c:pt>
                <c:pt idx="126">
                  <c:v>West Bank and Gaza Strip</c:v>
                </c:pt>
                <c:pt idx="127">
                  <c:v>Liberia</c:v>
                </c:pt>
                <c:pt idx="128">
                  <c:v>Puerto Rico</c:v>
                </c:pt>
                <c:pt idx="129">
                  <c:v>Bosnia and Herzegovina</c:v>
                </c:pt>
                <c:pt idx="130">
                  <c:v>Panama</c:v>
                </c:pt>
                <c:pt idx="131">
                  <c:v>Mauritania</c:v>
                </c:pt>
                <c:pt idx="132">
                  <c:v>Uruguay</c:v>
                </c:pt>
                <c:pt idx="133">
                  <c:v>Lithuania</c:v>
                </c:pt>
                <c:pt idx="134">
                  <c:v>Oman</c:v>
                </c:pt>
                <c:pt idx="135">
                  <c:v>Albania</c:v>
                </c:pt>
                <c:pt idx="136">
                  <c:v>Armenia</c:v>
                </c:pt>
                <c:pt idx="137">
                  <c:v>Kuwait</c:v>
                </c:pt>
                <c:pt idx="138">
                  <c:v>Jamaica</c:v>
                </c:pt>
                <c:pt idx="139">
                  <c:v>Serbia &amp; Montenegro</c:v>
                </c:pt>
                <c:pt idx="140">
                  <c:v>Mongolia</c:v>
                </c:pt>
                <c:pt idx="141">
                  <c:v>Namibia</c:v>
                </c:pt>
                <c:pt idx="142">
                  <c:v>Latvia</c:v>
                </c:pt>
                <c:pt idx="143">
                  <c:v>North Macedonia</c:v>
                </c:pt>
                <c:pt idx="144">
                  <c:v>Slovenia</c:v>
                </c:pt>
                <c:pt idx="145">
                  <c:v>Lesotho</c:v>
                </c:pt>
                <c:pt idx="146">
                  <c:v>Botswana</c:v>
                </c:pt>
                <c:pt idx="147">
                  <c:v>Gambia</c:v>
                </c:pt>
                <c:pt idx="148">
                  <c:v>Gabon</c:v>
                </c:pt>
                <c:pt idx="149">
                  <c:v>Qatar</c:v>
                </c:pt>
                <c:pt idx="150">
                  <c:v>Guinea-Bissau</c:v>
                </c:pt>
                <c:pt idx="151">
                  <c:v>Estonia</c:v>
                </c:pt>
                <c:pt idx="152">
                  <c:v>Trinidad and Tobago</c:v>
                </c:pt>
                <c:pt idx="153">
                  <c:v>Mauritius</c:v>
                </c:pt>
                <c:pt idx="154">
                  <c:v>Eswatini</c:v>
                </c:pt>
                <c:pt idx="155">
                  <c:v>Bahrain</c:v>
                </c:pt>
                <c:pt idx="156">
                  <c:v>Cyprus</c:v>
                </c:pt>
                <c:pt idx="157">
                  <c:v>Timor-Leste</c:v>
                </c:pt>
                <c:pt idx="158">
                  <c:v>Equatorial Guinea</c:v>
                </c:pt>
                <c:pt idx="159">
                  <c:v>Fiji</c:v>
                </c:pt>
                <c:pt idx="160">
                  <c:v>Djibouti</c:v>
                </c:pt>
                <c:pt idx="161">
                  <c:v>Guyana</c:v>
                </c:pt>
                <c:pt idx="162">
                  <c:v>Bhutan</c:v>
                </c:pt>
                <c:pt idx="163">
                  <c:v>Comoros</c:v>
                </c:pt>
                <c:pt idx="164">
                  <c:v>China, Macao SAR</c:v>
                </c:pt>
                <c:pt idx="165">
                  <c:v>Suriname</c:v>
                </c:pt>
                <c:pt idx="166">
                  <c:v>Solomon Islands</c:v>
                </c:pt>
                <c:pt idx="167">
                  <c:v>Luxembourg</c:v>
                </c:pt>
                <c:pt idx="168">
                  <c:v>Cabo Verde</c:v>
                </c:pt>
                <c:pt idx="169">
                  <c:v>Montenegro</c:v>
                </c:pt>
                <c:pt idx="170">
                  <c:v>Malta</c:v>
                </c:pt>
                <c:pt idx="171">
                  <c:v>Brunei Darussalam</c:v>
                </c:pt>
                <c:pt idx="172">
                  <c:v>Maldives</c:v>
                </c:pt>
                <c:pt idx="173">
                  <c:v>Bahamas</c:v>
                </c:pt>
                <c:pt idx="174">
                  <c:v>Belize</c:v>
                </c:pt>
                <c:pt idx="175">
                  <c:v>Iceland</c:v>
                </c:pt>
                <c:pt idx="176">
                  <c:v>Barbados</c:v>
                </c:pt>
                <c:pt idx="177">
                  <c:v>French Polynesia</c:v>
                </c:pt>
                <c:pt idx="178">
                  <c:v>New Caledonia</c:v>
                </c:pt>
                <c:pt idx="179">
                  <c:v>Vanuatu</c:v>
                </c:pt>
                <c:pt idx="180">
                  <c:v>Samoa</c:v>
                </c:pt>
                <c:pt idx="181">
                  <c:v>Sao Tome and Principe</c:v>
                </c:pt>
                <c:pt idx="182">
                  <c:v>Saint Lucia</c:v>
                </c:pt>
                <c:pt idx="183">
                  <c:v>Guam</c:v>
                </c:pt>
                <c:pt idx="184">
                  <c:v>Saint Vincent and the Grenadines</c:v>
                </c:pt>
                <c:pt idx="185">
                  <c:v>Micronesia (Federated States of)</c:v>
                </c:pt>
                <c:pt idx="186">
                  <c:v>Grenada</c:v>
                </c:pt>
                <c:pt idx="187">
                  <c:v>Tonga</c:v>
                </c:pt>
                <c:pt idx="188">
                  <c:v>Aruba</c:v>
                </c:pt>
                <c:pt idx="189">
                  <c:v>Netherlands Antilles</c:v>
                </c:pt>
                <c:pt idx="190">
                  <c:v>Kiribati</c:v>
                </c:pt>
                <c:pt idx="191">
                  <c:v>Antigua and Barbuda</c:v>
                </c:pt>
                <c:pt idx="192">
                  <c:v>Seychelles</c:v>
                </c:pt>
                <c:pt idx="193">
                  <c:v>Andorra</c:v>
                </c:pt>
                <c:pt idx="194">
                  <c:v>Dominica</c:v>
                </c:pt>
                <c:pt idx="195">
                  <c:v>Cura√ßao</c:v>
                </c:pt>
                <c:pt idx="196">
                  <c:v>Bermuda</c:v>
                </c:pt>
                <c:pt idx="197">
                  <c:v>Northern Mariana Islands</c:v>
                </c:pt>
                <c:pt idx="198">
                  <c:v>American Samoa</c:v>
                </c:pt>
                <c:pt idx="199">
                  <c:v>Greenland</c:v>
                </c:pt>
                <c:pt idx="200">
                  <c:v>Cayman Islands</c:v>
                </c:pt>
                <c:pt idx="201">
                  <c:v>Marshall Islands</c:v>
                </c:pt>
                <c:pt idx="202">
                  <c:v>Saint Kitts and Nevis</c:v>
                </c:pt>
                <c:pt idx="203">
                  <c:v>Monaco</c:v>
                </c:pt>
                <c:pt idx="204">
                  <c:v>San Marino</c:v>
                </c:pt>
                <c:pt idx="205">
                  <c:v>Turks and Caicos Islands</c:v>
                </c:pt>
                <c:pt idx="206">
                  <c:v>British Virgin Islands</c:v>
                </c:pt>
                <c:pt idx="207">
                  <c:v>Palau</c:v>
                </c:pt>
                <c:pt idx="208">
                  <c:v>Cook Islands</c:v>
                </c:pt>
                <c:pt idx="209">
                  <c:v>Sint Maarten (Dutch part)</c:v>
                </c:pt>
                <c:pt idx="210">
                  <c:v>Wallis and Futuna Islands</c:v>
                </c:pt>
                <c:pt idx="211">
                  <c:v>Anguilla</c:v>
                </c:pt>
                <c:pt idx="212">
                  <c:v>Bonaire, Saint Eustatius and Saba</c:v>
                </c:pt>
                <c:pt idx="213">
                  <c:v>Nauru</c:v>
                </c:pt>
                <c:pt idx="214">
                  <c:v>Tuvalu</c:v>
                </c:pt>
                <c:pt idx="215">
                  <c:v>Montserrat</c:v>
                </c:pt>
                <c:pt idx="216">
                  <c:v>Niue</c:v>
                </c:pt>
                <c:pt idx="217">
                  <c:v>Tokelau</c:v>
                </c:pt>
              </c:strCache>
            </c:strRef>
          </c:cat>
          <c:val>
            <c:numRef>
              <c:f>'Pie1'!$J$14:$J$231</c:f>
              <c:numCache>
                <c:formatCode>General</c:formatCode>
                <c:ptCount val="218"/>
                <c:pt idx="0">
                  <c:v>0.19786355304302217</c:v>
                </c:pt>
                <c:pt idx="1">
                  <c:v>0.1764089332947496</c:v>
                </c:pt>
                <c:pt idx="2">
                  <c:v>4.4630782917162874E-2</c:v>
                </c:pt>
                <c:pt idx="3">
                  <c:v>3.4906173234005425E-2</c:v>
                </c:pt>
                <c:pt idx="4">
                  <c:v>2.8386261084806023E-2</c:v>
                </c:pt>
                <c:pt idx="5">
                  <c:v>2.4422878456326777E-2</c:v>
                </c:pt>
                <c:pt idx="6">
                  <c:v>2.2603159034197292E-2</c:v>
                </c:pt>
                <c:pt idx="7">
                  <c:v>2.189964233006586E-2</c:v>
                </c:pt>
                <c:pt idx="8">
                  <c:v>2.1132583443727267E-2</c:v>
                </c:pt>
                <c:pt idx="9">
                  <c:v>1.8813753188802546E-2</c:v>
                </c:pt>
                <c:pt idx="10">
                  <c:v>1.6864167380735411E-2</c:v>
                </c:pt>
                <c:pt idx="11">
                  <c:v>1.3435306542015165E-2</c:v>
                </c:pt>
                <c:pt idx="12">
                  <c:v>1.2846757003739094E-2</c:v>
                </c:pt>
                <c:pt idx="13">
                  <c:v>1.2457341987469195E-2</c:v>
                </c:pt>
                <c:pt idx="14">
                  <c:v>1.2130170564084441E-2</c:v>
                </c:pt>
                <c:pt idx="15">
                  <c:v>1.1955962201398614E-2</c:v>
                </c:pt>
                <c:pt idx="16">
                  <c:v>1.0789284883777414E-2</c:v>
                </c:pt>
                <c:pt idx="17">
                  <c:v>1.048224291192809E-2</c:v>
                </c:pt>
                <c:pt idx="18">
                  <c:v>9.7592240770786667E-3</c:v>
                </c:pt>
                <c:pt idx="19">
                  <c:v>9.1642876326037143E-3</c:v>
                </c:pt>
                <c:pt idx="20">
                  <c:v>9.1603016042923081E-3</c:v>
                </c:pt>
                <c:pt idx="21">
                  <c:v>9.154963195798926E-3</c:v>
                </c:pt>
                <c:pt idx="22">
                  <c:v>8.663631103626588E-3</c:v>
                </c:pt>
                <c:pt idx="23">
                  <c:v>7.4836503342517735E-3</c:v>
                </c:pt>
                <c:pt idx="24">
                  <c:v>7.2993667950724817E-3</c:v>
                </c:pt>
                <c:pt idx="25">
                  <c:v>7.2360312297889175E-3</c:v>
                </c:pt>
                <c:pt idx="26">
                  <c:v>6.7860893857771666E-3</c:v>
                </c:pt>
                <c:pt idx="27">
                  <c:v>6.6051536099841907E-3</c:v>
                </c:pt>
                <c:pt idx="28">
                  <c:v>6.6039487387584044E-3</c:v>
                </c:pt>
                <c:pt idx="29">
                  <c:v>6.5492544435238895E-3</c:v>
                </c:pt>
                <c:pt idx="30">
                  <c:v>5.9641960511235053E-3</c:v>
                </c:pt>
                <c:pt idx="31">
                  <c:v>5.8756975602919917E-3</c:v>
                </c:pt>
                <c:pt idx="32">
                  <c:v>5.6631497295469785E-3</c:v>
                </c:pt>
                <c:pt idx="33">
                  <c:v>5.6294656663268931E-3</c:v>
                </c:pt>
                <c:pt idx="34">
                  <c:v>5.231063360270489E-3</c:v>
                </c:pt>
                <c:pt idx="35">
                  <c:v>4.9349471879345415E-3</c:v>
                </c:pt>
                <c:pt idx="36">
                  <c:v>4.7962004089042018E-3</c:v>
                </c:pt>
                <c:pt idx="37">
                  <c:v>4.7000529001922737E-3</c:v>
                </c:pt>
                <c:pt idx="38">
                  <c:v>4.4245496121053125E-3</c:v>
                </c:pt>
                <c:pt idx="39">
                  <c:v>4.2457989554396487E-3</c:v>
                </c:pt>
                <c:pt idx="40">
                  <c:v>4.1560419248484757E-3</c:v>
                </c:pt>
                <c:pt idx="41">
                  <c:v>4.127889121282537E-3</c:v>
                </c:pt>
                <c:pt idx="42">
                  <c:v>4.0834440236392358E-3</c:v>
                </c:pt>
                <c:pt idx="43">
                  <c:v>4.0243546416433807E-3</c:v>
                </c:pt>
                <c:pt idx="44">
                  <c:v>3.9062360376234638E-3</c:v>
                </c:pt>
                <c:pt idx="45">
                  <c:v>3.9009024650882326E-3</c:v>
                </c:pt>
                <c:pt idx="46">
                  <c:v>3.5719715847542534E-3</c:v>
                </c:pt>
                <c:pt idx="47">
                  <c:v>3.4787523261754229E-3</c:v>
                </c:pt>
                <c:pt idx="48">
                  <c:v>3.4402004674011256E-3</c:v>
                </c:pt>
                <c:pt idx="49">
                  <c:v>3.3503650339403823E-3</c:v>
                </c:pt>
                <c:pt idx="50">
                  <c:v>3.3048198496012622E-3</c:v>
                </c:pt>
                <c:pt idx="51">
                  <c:v>3.1700296264493538E-3</c:v>
                </c:pt>
                <c:pt idx="52">
                  <c:v>3.0558413679039986E-3</c:v>
                </c:pt>
                <c:pt idx="53">
                  <c:v>2.9976721553886024E-3</c:v>
                </c:pt>
                <c:pt idx="54">
                  <c:v>2.9410324104602909E-3</c:v>
                </c:pt>
                <c:pt idx="55">
                  <c:v>2.9264211459973659E-3</c:v>
                </c:pt>
                <c:pt idx="56">
                  <c:v>2.8408654865690534E-3</c:v>
                </c:pt>
                <c:pt idx="57">
                  <c:v>2.774611408309275E-3</c:v>
                </c:pt>
                <c:pt idx="58">
                  <c:v>2.4531682385164006E-3</c:v>
                </c:pt>
                <c:pt idx="59">
                  <c:v>2.4298261286851666E-3</c:v>
                </c:pt>
                <c:pt idx="60">
                  <c:v>2.3950199845380127E-3</c:v>
                </c:pt>
                <c:pt idx="61">
                  <c:v>2.3276197352662159E-3</c:v>
                </c:pt>
                <c:pt idx="62">
                  <c:v>2.2159962552607848E-3</c:v>
                </c:pt>
                <c:pt idx="63">
                  <c:v>2.1547295585422552E-3</c:v>
                </c:pt>
                <c:pt idx="64">
                  <c:v>2.1419325204972521E-3</c:v>
                </c:pt>
                <c:pt idx="65">
                  <c:v>2.1269350236330646E-3</c:v>
                </c:pt>
                <c:pt idx="66">
                  <c:v>2.0853858657245623E-3</c:v>
                </c:pt>
                <c:pt idx="67">
                  <c:v>2.0607910388556246E-3</c:v>
                </c:pt>
                <c:pt idx="68">
                  <c:v>2.0499513650657289E-3</c:v>
                </c:pt>
                <c:pt idx="69">
                  <c:v>1.9792770334900547E-3</c:v>
                </c:pt>
                <c:pt idx="70">
                  <c:v>1.8455342478841882E-3</c:v>
                </c:pt>
                <c:pt idx="71">
                  <c:v>1.711741977296779E-3</c:v>
                </c:pt>
                <c:pt idx="72">
                  <c:v>1.6792716254013576E-3</c:v>
                </c:pt>
                <c:pt idx="73">
                  <c:v>1.6630106794237069E-3</c:v>
                </c:pt>
                <c:pt idx="74">
                  <c:v>1.6582205854028084E-3</c:v>
                </c:pt>
                <c:pt idx="75">
                  <c:v>1.5890203076947753E-3</c:v>
                </c:pt>
                <c:pt idx="76">
                  <c:v>1.5487481281654548E-3</c:v>
                </c:pt>
                <c:pt idx="77">
                  <c:v>1.5452879878764254E-3</c:v>
                </c:pt>
                <c:pt idx="78">
                  <c:v>1.5437545161486126E-3</c:v>
                </c:pt>
                <c:pt idx="79">
                  <c:v>1.5317959745303185E-3</c:v>
                </c:pt>
                <c:pt idx="80">
                  <c:v>1.464372833969268E-3</c:v>
                </c:pt>
                <c:pt idx="81">
                  <c:v>1.4633395046991105E-3</c:v>
                </c:pt>
                <c:pt idx="82">
                  <c:v>1.4347841422762324E-3</c:v>
                </c:pt>
                <c:pt idx="83">
                  <c:v>1.4221768319991261E-3</c:v>
                </c:pt>
                <c:pt idx="84">
                  <c:v>1.4217421910859259E-3</c:v>
                </c:pt>
                <c:pt idx="85">
                  <c:v>1.4073118061369468E-3</c:v>
                </c:pt>
                <c:pt idx="86">
                  <c:v>1.3676389347501139E-3</c:v>
                </c:pt>
                <c:pt idx="87">
                  <c:v>1.3092966226601905E-3</c:v>
                </c:pt>
                <c:pt idx="88">
                  <c:v>1.3056964434616262E-3</c:v>
                </c:pt>
                <c:pt idx="89">
                  <c:v>1.2378007490540873E-3</c:v>
                </c:pt>
                <c:pt idx="90">
                  <c:v>1.2312313731020689E-3</c:v>
                </c:pt>
                <c:pt idx="91">
                  <c:v>1.1637839304241763E-3</c:v>
                </c:pt>
                <c:pt idx="92">
                  <c:v>1.1371614017975261E-3</c:v>
                </c:pt>
                <c:pt idx="93">
                  <c:v>1.1020482273158114E-3</c:v>
                </c:pt>
                <c:pt idx="94">
                  <c:v>1.09496972201595E-3</c:v>
                </c:pt>
                <c:pt idx="95">
                  <c:v>1.0510362981031947E-3</c:v>
                </c:pt>
                <c:pt idx="96">
                  <c:v>1.0272054139857411E-3</c:v>
                </c:pt>
                <c:pt idx="97">
                  <c:v>1.0250497836015509E-3</c:v>
                </c:pt>
                <c:pt idx="98">
                  <c:v>1.0102791119312724E-3</c:v>
                </c:pt>
                <c:pt idx="99">
                  <c:v>9.7852053478685204E-4</c:v>
                </c:pt>
                <c:pt idx="100">
                  <c:v>9.536143064643516E-4</c:v>
                </c:pt>
                <c:pt idx="101">
                  <c:v>9.2482415134147265E-4</c:v>
                </c:pt>
                <c:pt idx="102">
                  <c:v>9.0461128972179499E-4</c:v>
                </c:pt>
                <c:pt idx="103">
                  <c:v>8.9908162846190972E-4</c:v>
                </c:pt>
                <c:pt idx="104">
                  <c:v>8.9370761492083288E-4</c:v>
                </c:pt>
                <c:pt idx="105">
                  <c:v>8.9237662549472281E-4</c:v>
                </c:pt>
                <c:pt idx="106">
                  <c:v>8.7525916853462319E-4</c:v>
                </c:pt>
                <c:pt idx="107">
                  <c:v>8.2606428739510516E-4</c:v>
                </c:pt>
                <c:pt idx="108">
                  <c:v>8.1066490854501819E-4</c:v>
                </c:pt>
                <c:pt idx="109">
                  <c:v>7.9442201789847104E-4</c:v>
                </c:pt>
                <c:pt idx="110">
                  <c:v>7.891400506637021E-4</c:v>
                </c:pt>
                <c:pt idx="111">
                  <c:v>7.8403537471086215E-4</c:v>
                </c:pt>
                <c:pt idx="112">
                  <c:v>7.4028062844240614E-4</c:v>
                </c:pt>
                <c:pt idx="113">
                  <c:v>7.1383265914830838E-4</c:v>
                </c:pt>
                <c:pt idx="114">
                  <c:v>7.1098637565158063E-4</c:v>
                </c:pt>
                <c:pt idx="115">
                  <c:v>6.5868083986641234E-4</c:v>
                </c:pt>
                <c:pt idx="116">
                  <c:v>6.5782206177373464E-4</c:v>
                </c:pt>
                <c:pt idx="117">
                  <c:v>6.5221887437779259E-4</c:v>
                </c:pt>
                <c:pt idx="118">
                  <c:v>6.4758214465532836E-4</c:v>
                </c:pt>
                <c:pt idx="119">
                  <c:v>6.3545463808439915E-4</c:v>
                </c:pt>
                <c:pt idx="120">
                  <c:v>6.3131339427304075E-4</c:v>
                </c:pt>
                <c:pt idx="121">
                  <c:v>6.3047238608391969E-4</c:v>
                </c:pt>
                <c:pt idx="122">
                  <c:v>6.2889088097751631E-4</c:v>
                </c:pt>
                <c:pt idx="123">
                  <c:v>6.2408660528507829E-4</c:v>
                </c:pt>
                <c:pt idx="124">
                  <c:v>6.1570938833711375E-4</c:v>
                </c:pt>
                <c:pt idx="125">
                  <c:v>6.0424201044135964E-4</c:v>
                </c:pt>
                <c:pt idx="126">
                  <c:v>5.8325396022485378E-4</c:v>
                </c:pt>
                <c:pt idx="127">
                  <c:v>5.5110283865285054E-4</c:v>
                </c:pt>
                <c:pt idx="128">
                  <c:v>5.4785681795436049E-4</c:v>
                </c:pt>
                <c:pt idx="129">
                  <c:v>5.4238926572865967E-4</c:v>
                </c:pt>
                <c:pt idx="130">
                  <c:v>5.2182831298304563E-4</c:v>
                </c:pt>
                <c:pt idx="131">
                  <c:v>5.1395070841300653E-4</c:v>
                </c:pt>
                <c:pt idx="132">
                  <c:v>4.946255835493981E-4</c:v>
                </c:pt>
                <c:pt idx="133">
                  <c:v>4.684083865044276E-4</c:v>
                </c:pt>
                <c:pt idx="134">
                  <c:v>4.5507474467143305E-4</c:v>
                </c:pt>
                <c:pt idx="135">
                  <c:v>4.4111379833114585E-4</c:v>
                </c:pt>
                <c:pt idx="136">
                  <c:v>4.326179332295114E-4</c:v>
                </c:pt>
                <c:pt idx="137">
                  <c:v>4.2732570691320304E-4</c:v>
                </c:pt>
                <c:pt idx="138">
                  <c:v>4.0930643754144038E-4</c:v>
                </c:pt>
                <c:pt idx="139">
                  <c:v>4.0681016976782183E-4</c:v>
                </c:pt>
                <c:pt idx="140">
                  <c:v>3.9438628338736424E-4</c:v>
                </c:pt>
                <c:pt idx="141">
                  <c:v>3.1789556634843126E-4</c:v>
                </c:pt>
                <c:pt idx="142">
                  <c:v>3.1723529088194637E-4</c:v>
                </c:pt>
                <c:pt idx="143">
                  <c:v>3.0317685064674374E-4</c:v>
                </c:pt>
                <c:pt idx="144">
                  <c:v>2.9804885934086629E-4</c:v>
                </c:pt>
                <c:pt idx="145">
                  <c:v>2.9761952738003677E-4</c:v>
                </c:pt>
                <c:pt idx="146">
                  <c:v>2.9098402194296024E-4</c:v>
                </c:pt>
                <c:pt idx="147">
                  <c:v>2.3978686656261336E-4</c:v>
                </c:pt>
                <c:pt idx="148">
                  <c:v>2.3374623290843983E-4</c:v>
                </c:pt>
                <c:pt idx="149">
                  <c:v>2.2429709688598999E-4</c:v>
                </c:pt>
                <c:pt idx="150">
                  <c:v>2.2311042778261673E-4</c:v>
                </c:pt>
                <c:pt idx="151">
                  <c:v>1.9733159851910027E-4</c:v>
                </c:pt>
                <c:pt idx="152">
                  <c:v>1.9360560285790491E-4</c:v>
                </c:pt>
                <c:pt idx="153">
                  <c:v>1.812420721709872E-4</c:v>
                </c:pt>
                <c:pt idx="154">
                  <c:v>1.7430928171130537E-4</c:v>
                </c:pt>
                <c:pt idx="155">
                  <c:v>1.6024496166863858E-4</c:v>
                </c:pt>
                <c:pt idx="156">
                  <c:v>1.5804853145540105E-4</c:v>
                </c:pt>
                <c:pt idx="157">
                  <c:v>1.4509992322797209E-4</c:v>
                </c:pt>
                <c:pt idx="158">
                  <c:v>1.3340096573088688E-4</c:v>
                </c:pt>
                <c:pt idx="159">
                  <c:v>1.2491960850370283E-4</c:v>
                </c:pt>
                <c:pt idx="160">
                  <c:v>1.2239437391162004E-4</c:v>
                </c:pt>
                <c:pt idx="161">
                  <c:v>1.108378529154627E-4</c:v>
                </c:pt>
                <c:pt idx="162">
                  <c:v>1.0291418033936948E-4</c:v>
                </c:pt>
                <c:pt idx="163">
                  <c:v>9.840128539685427E-5</c:v>
                </c:pt>
                <c:pt idx="164">
                  <c:v>7.6781282281579292E-5</c:v>
                </c:pt>
                <c:pt idx="165">
                  <c:v>7.6038518254068085E-5</c:v>
                </c:pt>
                <c:pt idx="166">
                  <c:v>7.5008858766655224E-5</c:v>
                </c:pt>
                <c:pt idx="167">
                  <c:v>7.3280399249011703E-5</c:v>
                </c:pt>
                <c:pt idx="168">
                  <c:v>7.2409152050074955E-5</c:v>
                </c:pt>
                <c:pt idx="169">
                  <c:v>6.6173677397380395E-5</c:v>
                </c:pt>
                <c:pt idx="170">
                  <c:v>6.0747838368876769E-5</c:v>
                </c:pt>
                <c:pt idx="171">
                  <c:v>5.6071923521772747E-5</c:v>
                </c:pt>
                <c:pt idx="172">
                  <c:v>5.1949395602411974E-5</c:v>
                </c:pt>
                <c:pt idx="173">
                  <c:v>5.1309042978693981E-5</c:v>
                </c:pt>
                <c:pt idx="174">
                  <c:v>4.5558705449765484E-5</c:v>
                </c:pt>
                <c:pt idx="175">
                  <c:v>4.5481705252710581E-5</c:v>
                </c:pt>
                <c:pt idx="176">
                  <c:v>4.078292358157119E-5</c:v>
                </c:pt>
                <c:pt idx="177">
                  <c:v>3.8534072560594951E-5</c:v>
                </c:pt>
                <c:pt idx="178">
                  <c:v>3.600248516682761E-5</c:v>
                </c:pt>
                <c:pt idx="179">
                  <c:v>3.36020802735713E-5</c:v>
                </c:pt>
                <c:pt idx="180">
                  <c:v>2.7126194075740258E-5</c:v>
                </c:pt>
                <c:pt idx="181">
                  <c:v>2.4920344753458205E-5</c:v>
                </c:pt>
                <c:pt idx="182">
                  <c:v>2.4811352205942972E-5</c:v>
                </c:pt>
                <c:pt idx="183">
                  <c:v>2.339077115042759E-5</c:v>
                </c:pt>
                <c:pt idx="184">
                  <c:v>1.5997912260661827E-5</c:v>
                </c:pt>
                <c:pt idx="185">
                  <c:v>1.5442339773417337E-5</c:v>
                </c:pt>
                <c:pt idx="186">
                  <c:v>1.5315927990474308E-5</c:v>
                </c:pt>
                <c:pt idx="187">
                  <c:v>1.511990450640221E-5</c:v>
                </c:pt>
                <c:pt idx="188">
                  <c:v>1.473698306468297E-5</c:v>
                </c:pt>
                <c:pt idx="189">
                  <c:v>1.4723486419255531E-5</c:v>
                </c:pt>
                <c:pt idx="190">
                  <c:v>1.4638861229164581E-5</c:v>
                </c:pt>
                <c:pt idx="191">
                  <c:v>1.3653263599905456E-5</c:v>
                </c:pt>
                <c:pt idx="192">
                  <c:v>1.3178344782314962E-5</c:v>
                </c:pt>
                <c:pt idx="193">
                  <c:v>1.1465803966710333E-5</c:v>
                </c:pt>
                <c:pt idx="194">
                  <c:v>1.0482033073750753E-5</c:v>
                </c:pt>
                <c:pt idx="195">
                  <c:v>1.0116473781949951E-5</c:v>
                </c:pt>
                <c:pt idx="196">
                  <c:v>9.3603599003210983E-6</c:v>
                </c:pt>
                <c:pt idx="197">
                  <c:v>8.7568763605773959E-6</c:v>
                </c:pt>
                <c:pt idx="198">
                  <c:v>8.3625704372770657E-6</c:v>
                </c:pt>
                <c:pt idx="199">
                  <c:v>8.3078335888728587E-6</c:v>
                </c:pt>
                <c:pt idx="200">
                  <c:v>7.7460795564718772E-6</c:v>
                </c:pt>
                <c:pt idx="201">
                  <c:v>7.6984376213739361E-6</c:v>
                </c:pt>
                <c:pt idx="202">
                  <c:v>7.417103921098558E-6</c:v>
                </c:pt>
                <c:pt idx="203">
                  <c:v>5.2436710130606519E-6</c:v>
                </c:pt>
                <c:pt idx="204">
                  <c:v>4.4821666283335892E-6</c:v>
                </c:pt>
                <c:pt idx="205">
                  <c:v>4.2274429304930935E-6</c:v>
                </c:pt>
                <c:pt idx="206">
                  <c:v>3.7994728668154448E-6</c:v>
                </c:pt>
                <c:pt idx="207">
                  <c:v>2.9898290875517262E-6</c:v>
                </c:pt>
                <c:pt idx="208">
                  <c:v>2.7170582136804636E-6</c:v>
                </c:pt>
                <c:pt idx="209">
                  <c:v>2.4039197296183746E-6</c:v>
                </c:pt>
                <c:pt idx="210">
                  <c:v>1.9887531301830683E-6</c:v>
                </c:pt>
                <c:pt idx="211">
                  <c:v>1.9490705461045715E-6</c:v>
                </c:pt>
                <c:pt idx="212">
                  <c:v>1.5359427148607209E-6</c:v>
                </c:pt>
                <c:pt idx="213">
                  <c:v>1.5251372434460049E-6</c:v>
                </c:pt>
                <c:pt idx="214">
                  <c:v>1.5194286925099286E-6</c:v>
                </c:pt>
                <c:pt idx="215">
                  <c:v>7.1669225987886268E-7</c:v>
                </c:pt>
                <c:pt idx="216">
                  <c:v>2.4690298305807093E-7</c:v>
                </c:pt>
                <c:pt idx="217">
                  <c:v>1.8415785319782526E-7</c:v>
                </c:pt>
              </c:numCache>
            </c:numRef>
          </c:val>
          <c:extLst>
            <c:ext xmlns:c16="http://schemas.microsoft.com/office/drawing/2014/chart" uri="{C3380CC4-5D6E-409C-BE32-E72D297353CC}">
              <c16:uniqueId val="{000001B4-1FE8-D647-8DE6-E655FF5D89A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B00D1-AD17-2644-A7B6-1D28797386A3}" type="datetimeFigureOut">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73666-DD1F-2548-87F8-88C65B40C98C}" type="slidenum">
              <a:t>‹#›</a:t>
            </a:fld>
            <a:endParaRPr lang="en-US"/>
          </a:p>
        </p:txBody>
      </p:sp>
    </p:spTree>
    <p:extLst>
      <p:ext uri="{BB962C8B-B14F-4D97-AF65-F5344CB8AC3E}">
        <p14:creationId xmlns:p14="http://schemas.microsoft.com/office/powerpoint/2010/main" val="289556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lang="en-US" dirty="0"/>
              <a:t>From: https://colinpurrington.com/2012/02/example-of-bad-scientific-poster/</a:t>
            </a:r>
          </a:p>
          <a:p>
            <a:pPr algn="l" fontAlgn="base">
              <a:buFont typeface="+mj-lt"/>
              <a:buAutoNum type="arabicPeriod"/>
            </a:pPr>
            <a:endParaRPr lang="en-US" b="0" i="0" dirty="0">
              <a:solidFill>
                <a:srgbClr val="444444"/>
              </a:solidFill>
              <a:effectLst/>
              <a:latin typeface="Open Sans" panose="020B0606030504020204" pitchFamily="34" charset="0"/>
            </a:endParaRPr>
          </a:p>
          <a:p>
            <a:pPr algn="l" fontAlgn="base">
              <a:buFont typeface="+mj-lt"/>
              <a:buAutoNum type="arabicPeriod"/>
            </a:pPr>
            <a:r>
              <a:rPr lang="en-US" b="0" i="0" dirty="0">
                <a:solidFill>
                  <a:srgbClr val="444444"/>
                </a:solidFill>
                <a:effectLst/>
                <a:latin typeface="Open Sans" panose="020B0606030504020204" pitchFamily="34" charset="0"/>
              </a:rPr>
              <a:t>Too much text (I’ve been on mission to push for 800 words).</a:t>
            </a:r>
          </a:p>
          <a:p>
            <a:pPr algn="l" fontAlgn="base">
              <a:buFont typeface="+mj-lt"/>
              <a:buAutoNum type="arabicPeriod"/>
            </a:pPr>
            <a:r>
              <a:rPr lang="en-US" b="0" i="0" dirty="0">
                <a:solidFill>
                  <a:srgbClr val="444444"/>
                </a:solidFill>
                <a:effectLst/>
                <a:latin typeface="Open Sans" panose="020B0606030504020204" pitchFamily="34" charset="0"/>
              </a:rPr>
              <a:t>Background image is distracting (distracts from illustrations).</a:t>
            </a:r>
          </a:p>
          <a:p>
            <a:pPr algn="l" fontAlgn="base">
              <a:buFont typeface="+mj-lt"/>
              <a:buAutoNum type="arabicPeriod"/>
            </a:pPr>
            <a:r>
              <a:rPr lang="en-US" b="0" i="0" dirty="0">
                <a:solidFill>
                  <a:srgbClr val="444444"/>
                </a:solidFill>
                <a:effectLst/>
                <a:latin typeface="Open Sans" panose="020B0606030504020204" pitchFamily="34" charset="0"/>
              </a:rPr>
              <a:t>Text box backgrounds are dark, which makes text really hard to read.</a:t>
            </a:r>
          </a:p>
          <a:p>
            <a:pPr algn="l" fontAlgn="base">
              <a:buFont typeface="+mj-lt"/>
              <a:buAutoNum type="arabicPeriod"/>
            </a:pPr>
            <a:r>
              <a:rPr lang="en-US" b="0" i="0" dirty="0">
                <a:solidFill>
                  <a:srgbClr val="444444"/>
                </a:solidFill>
                <a:effectLst/>
                <a:latin typeface="Open Sans" panose="020B0606030504020204" pitchFamily="34" charset="0"/>
              </a:rPr>
              <a:t>Text box backgrounds are all different colors, for no reason (distracting).</a:t>
            </a:r>
          </a:p>
          <a:p>
            <a:pPr algn="l" fontAlgn="base">
              <a:buFont typeface="+mj-lt"/>
              <a:buAutoNum type="arabicPeriod"/>
            </a:pPr>
            <a:r>
              <a:rPr lang="en-US" b="0" i="0" dirty="0">
                <a:solidFill>
                  <a:srgbClr val="444444"/>
                </a:solidFill>
                <a:effectLst/>
                <a:latin typeface="Open Sans" panose="020B0606030504020204" pitchFamily="34" charset="0"/>
              </a:rPr>
              <a:t>Text boxes are different widths (distracting, hard to follow flow of poster).</a:t>
            </a:r>
          </a:p>
          <a:p>
            <a:pPr algn="l" fontAlgn="base">
              <a:buFont typeface="+mj-lt"/>
              <a:buAutoNum type="arabicPeriod"/>
            </a:pPr>
            <a:r>
              <a:rPr lang="en-US" b="0" i="0" dirty="0">
                <a:solidFill>
                  <a:srgbClr val="444444"/>
                </a:solidFill>
                <a:effectLst/>
                <a:latin typeface="Open Sans" panose="020B0606030504020204" pitchFamily="34" charset="0"/>
              </a:rPr>
              <a:t>Some text boxes too wide (aim for 45-65 characters per line).</a:t>
            </a:r>
          </a:p>
          <a:p>
            <a:pPr algn="l" fontAlgn="base">
              <a:buFont typeface="+mj-lt"/>
              <a:buAutoNum type="arabicPeriod"/>
            </a:pPr>
            <a:r>
              <a:rPr lang="en-US" b="0" i="0" dirty="0">
                <a:solidFill>
                  <a:srgbClr val="444444"/>
                </a:solidFill>
                <a:effectLst/>
                <a:latin typeface="Open Sans" panose="020B0606030504020204" pitchFamily="34" charset="0"/>
              </a:rPr>
              <a:t>Text boxes not separated from each other by pleasing “white” space.</a:t>
            </a:r>
          </a:p>
          <a:p>
            <a:pPr algn="l" fontAlgn="base">
              <a:buFont typeface="+mj-lt"/>
              <a:buAutoNum type="arabicPeriod"/>
            </a:pPr>
            <a:r>
              <a:rPr lang="en-US" b="0" i="0" dirty="0">
                <a:solidFill>
                  <a:srgbClr val="444444"/>
                </a:solidFill>
                <a:effectLst/>
                <a:latin typeface="Open Sans" panose="020B0606030504020204" pitchFamily="34" charset="0"/>
              </a:rPr>
              <a:t>Text box edges not aligned (distracting).</a:t>
            </a:r>
          </a:p>
          <a:p>
            <a:pPr algn="l" fontAlgn="base">
              <a:buFont typeface="+mj-lt"/>
              <a:buAutoNum type="arabicPeriod"/>
            </a:pPr>
            <a:r>
              <a:rPr lang="en-US" b="0" i="0" dirty="0">
                <a:solidFill>
                  <a:srgbClr val="444444"/>
                </a:solidFill>
                <a:effectLst/>
                <a:latin typeface="Open Sans" panose="020B0606030504020204" pitchFamily="34" charset="0"/>
              </a:rPr>
              <a:t>Text justified, which causes bad inter-word spacing. Also makes reading harder (brain </a:t>
            </a:r>
            <a:r>
              <a:rPr lang="en-US" b="0" i="1" dirty="0">
                <a:solidFill>
                  <a:srgbClr val="444444"/>
                </a:solidFill>
                <a:effectLst/>
                <a:latin typeface="Open Sans" panose="020B0606030504020204" pitchFamily="34" charset="0"/>
              </a:rPr>
              <a:t>uses</a:t>
            </a:r>
            <a:r>
              <a:rPr lang="en-US" b="0" i="0" dirty="0">
                <a:solidFill>
                  <a:srgbClr val="444444"/>
                </a:solidFill>
                <a:effectLst/>
                <a:latin typeface="Open Sans" panose="020B0606030504020204" pitchFamily="34" charset="0"/>
              </a:rPr>
              <a:t> jaggedness of left-justified text).</a:t>
            </a:r>
          </a:p>
          <a:p>
            <a:pPr algn="l" fontAlgn="base">
              <a:buFont typeface="+mj-lt"/>
              <a:buAutoNum type="arabicPeriod"/>
            </a:pPr>
            <a:r>
              <a:rPr lang="en-US" b="0" i="0" dirty="0">
                <a:solidFill>
                  <a:srgbClr val="444444"/>
                </a:solidFill>
                <a:effectLst/>
                <a:latin typeface="Open Sans" panose="020B0606030504020204" pitchFamily="34" charset="0"/>
              </a:rPr>
              <a:t>Logos are distracting, useless, crowd title.</a:t>
            </a:r>
          </a:p>
          <a:p>
            <a:pPr algn="l" fontAlgn="base">
              <a:buFont typeface="+mj-lt"/>
              <a:buAutoNum type="arabicPeriod"/>
            </a:pPr>
            <a:r>
              <a:rPr lang="en-US" b="0" i="0" dirty="0">
                <a:solidFill>
                  <a:srgbClr val="444444"/>
                </a:solidFill>
                <a:effectLst/>
                <a:latin typeface="Open Sans" panose="020B0606030504020204" pitchFamily="34" charset="0"/>
              </a:rPr>
              <a:t>Title word art distracting, hard to read, juvenile.</a:t>
            </a:r>
          </a:p>
          <a:p>
            <a:pPr algn="l" fontAlgn="base">
              <a:buFont typeface="+mj-lt"/>
              <a:buAutoNum type="arabicPeriod"/>
            </a:pPr>
            <a:r>
              <a:rPr lang="en-US" b="0" i="0" dirty="0">
                <a:solidFill>
                  <a:srgbClr val="444444"/>
                </a:solidFill>
                <a:effectLst/>
                <a:latin typeface="Open Sans" panose="020B0606030504020204" pitchFamily="34" charset="0"/>
              </a:rPr>
              <a:t>Title is in all caps, which is harder to read </a:t>
            </a:r>
            <a:r>
              <a:rPr lang="en-US" b="0" i="1" dirty="0">
                <a:solidFill>
                  <a:srgbClr val="444444"/>
                </a:solidFill>
                <a:effectLst/>
                <a:latin typeface="Open Sans" panose="020B0606030504020204" pitchFamily="34" charset="0"/>
              </a:rPr>
              <a:t>and</a:t>
            </a:r>
            <a:r>
              <a:rPr lang="en-US" b="0" i="0" dirty="0">
                <a:solidFill>
                  <a:srgbClr val="444444"/>
                </a:solidFill>
                <a:effectLst/>
                <a:latin typeface="Open Sans" panose="020B0606030504020204" pitchFamily="34" charset="0"/>
              </a:rPr>
              <a:t> obscures Latin name.</a:t>
            </a:r>
          </a:p>
          <a:p>
            <a:pPr algn="l" fontAlgn="base">
              <a:buFont typeface="+mj-lt"/>
              <a:buAutoNum type="arabicPeriod"/>
            </a:pPr>
            <a:r>
              <a:rPr lang="en-US" b="0" i="0" dirty="0">
                <a:solidFill>
                  <a:srgbClr val="444444"/>
                </a:solidFill>
                <a:effectLst/>
                <a:latin typeface="Open Sans" panose="020B0606030504020204" pitchFamily="34" charset="0"/>
              </a:rPr>
              <a:t>Title is italicized, which </a:t>
            </a:r>
            <a:r>
              <a:rPr lang="en-US" b="0" i="1" dirty="0">
                <a:solidFill>
                  <a:srgbClr val="444444"/>
                </a:solidFill>
                <a:effectLst/>
                <a:latin typeface="Open Sans" panose="020B0606030504020204" pitchFamily="34" charset="0"/>
              </a:rPr>
              <a:t>also</a:t>
            </a:r>
            <a:r>
              <a:rPr lang="en-US" b="0" i="0" dirty="0">
                <a:solidFill>
                  <a:srgbClr val="444444"/>
                </a:solidFill>
                <a:effectLst/>
                <a:latin typeface="Open Sans" panose="020B0606030504020204" pitchFamily="34" charset="0"/>
              </a:rPr>
              <a:t> obscures Latin name style conventions.</a:t>
            </a:r>
          </a:p>
          <a:p>
            <a:pPr algn="l" fontAlgn="base">
              <a:buFont typeface="+mj-lt"/>
              <a:buAutoNum type="arabicPeriod"/>
            </a:pPr>
            <a:r>
              <a:rPr lang="en-US" b="0" i="0" dirty="0">
                <a:solidFill>
                  <a:srgbClr val="444444"/>
                </a:solidFill>
                <a:effectLst/>
                <a:latin typeface="Open Sans" panose="020B0606030504020204" pitchFamily="34" charset="0"/>
              </a:rPr>
              <a:t>Author font and color is annoying (comic sans should be reserved for comic books).</a:t>
            </a:r>
          </a:p>
          <a:p>
            <a:pPr algn="l" fontAlgn="base">
              <a:buFont typeface="+mj-lt"/>
              <a:buAutoNum type="arabicPeriod"/>
            </a:pPr>
            <a:r>
              <a:rPr lang="en-US" b="0" i="0" dirty="0">
                <a:solidFill>
                  <a:srgbClr val="444444"/>
                </a:solidFill>
                <a:effectLst/>
                <a:latin typeface="Open Sans" panose="020B0606030504020204" pitchFamily="34" charset="0"/>
              </a:rPr>
              <a:t>Author font color is too loud relative to other text.</a:t>
            </a:r>
          </a:p>
          <a:p>
            <a:pPr algn="l" fontAlgn="base">
              <a:buFont typeface="+mj-lt"/>
              <a:buAutoNum type="arabicPeriod"/>
            </a:pPr>
            <a:r>
              <a:rPr lang="en-US" b="0" i="0" dirty="0">
                <a:solidFill>
                  <a:srgbClr val="444444"/>
                </a:solidFill>
                <a:effectLst/>
                <a:latin typeface="Open Sans" panose="020B0606030504020204" pitchFamily="34" charset="0"/>
              </a:rPr>
              <a:t>Results are presented in sentences instead of visually with charts.</a:t>
            </a:r>
          </a:p>
          <a:p>
            <a:pPr algn="l" fontAlgn="base">
              <a:buFont typeface="+mj-lt"/>
              <a:buAutoNum type="arabicPeriod"/>
            </a:pPr>
            <a:r>
              <a:rPr lang="en-US" b="0" i="0" dirty="0">
                <a:solidFill>
                  <a:srgbClr val="444444"/>
                </a:solidFill>
                <a:effectLst/>
                <a:latin typeface="Open Sans" panose="020B0606030504020204" pitchFamily="34" charset="0"/>
              </a:rPr>
              <a:t>Section headers have too much formatting (big font, bolded, italicized, underlined, </a:t>
            </a:r>
            <a:r>
              <a:rPr lang="en-US" b="0" i="1" dirty="0">
                <a:solidFill>
                  <a:srgbClr val="444444"/>
                </a:solidFill>
                <a:effectLst/>
                <a:latin typeface="Open Sans" panose="020B0606030504020204" pitchFamily="34" charset="0"/>
              </a:rPr>
              <a:t>and</a:t>
            </a:r>
            <a:r>
              <a:rPr lang="en-US" b="0" i="0" dirty="0">
                <a:solidFill>
                  <a:srgbClr val="444444"/>
                </a:solidFill>
                <a:effectLst/>
                <a:latin typeface="Open Sans" panose="020B0606030504020204" pitchFamily="34" charset="0"/>
              </a:rPr>
              <a:t> colored — ack!).  Choose one. [Note: I forgot to number the sections…that would have been even worse.]</a:t>
            </a:r>
          </a:p>
          <a:p>
            <a:pPr algn="l" fontAlgn="base">
              <a:buFont typeface="+mj-lt"/>
              <a:buAutoNum type="arabicPeriod"/>
            </a:pPr>
            <a:r>
              <a:rPr lang="en-US" b="0" i="0" dirty="0">
                <a:solidFill>
                  <a:srgbClr val="444444"/>
                </a:solidFill>
                <a:effectLst/>
                <a:latin typeface="Open Sans" panose="020B0606030504020204" pitchFamily="34" charset="0"/>
              </a:rPr>
              <a:t>Terrible graphic of Guinea pig on scale. Need one of the actual set up (pigs eating while weightless, for example).</a:t>
            </a:r>
          </a:p>
          <a:p>
            <a:pPr algn="l" fontAlgn="base">
              <a:buFont typeface="+mj-lt"/>
              <a:buAutoNum type="arabicPeriod"/>
            </a:pPr>
            <a:r>
              <a:rPr lang="en-US" b="0" i="0" dirty="0">
                <a:solidFill>
                  <a:srgbClr val="444444"/>
                </a:solidFill>
                <a:effectLst/>
                <a:latin typeface="Open Sans" panose="020B0606030504020204" pitchFamily="34" charset="0"/>
              </a:rPr>
              <a:t>Inclusion of an Abstract consumes space needlessly. Abstract section should be banned from posters. Posters ARE an abstract.</a:t>
            </a:r>
          </a:p>
          <a:p>
            <a:pPr algn="l" fontAlgn="base">
              <a:buFont typeface="+mj-lt"/>
              <a:buAutoNum type="arabicPeriod"/>
            </a:pPr>
            <a:r>
              <a:rPr lang="en-US" b="0" i="0" dirty="0">
                <a:solidFill>
                  <a:srgbClr val="444444"/>
                </a:solidFill>
                <a:effectLst/>
                <a:latin typeface="Open Sans" panose="020B0606030504020204" pitchFamily="34" charset="0"/>
              </a:rPr>
              <a:t>Plus the science is terrible! (Bad science is correlated with bad graphic design, by the way.)</a:t>
            </a:r>
          </a:p>
          <a:p>
            <a:endParaRPr lang="en-US" dirty="0"/>
          </a:p>
        </p:txBody>
      </p:sp>
      <p:sp>
        <p:nvSpPr>
          <p:cNvPr id="4" name="Slide Number Placeholder 3"/>
          <p:cNvSpPr>
            <a:spLocks noGrp="1"/>
          </p:cNvSpPr>
          <p:nvPr>
            <p:ph type="sldNum" sz="quarter" idx="5"/>
          </p:nvPr>
        </p:nvSpPr>
        <p:spPr/>
        <p:txBody>
          <a:bodyPr/>
          <a:lstStyle/>
          <a:p>
            <a:fld id="{2FC73666-DD1F-2548-87F8-88C65B40C98C}" type="slidenum">
              <a:rPr lang="en-US" smtClean="0"/>
              <a:t>8</a:t>
            </a:fld>
            <a:endParaRPr lang="en-US"/>
          </a:p>
        </p:txBody>
      </p:sp>
    </p:spTree>
    <p:extLst>
      <p:ext uri="{BB962C8B-B14F-4D97-AF65-F5344CB8AC3E}">
        <p14:creationId xmlns:p14="http://schemas.microsoft.com/office/powerpoint/2010/main" val="3459830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AHA!</a:t>
            </a:r>
          </a:p>
          <a:p>
            <a:r>
              <a:rPr lang="en-US"/>
              <a:t>Pre-attentive processing – you see it before you think it. Subconscious accumulation of data</a:t>
            </a:r>
          </a:p>
          <a:p>
            <a:r>
              <a:rPr lang="en-US"/>
              <a:t>Best data viz makes use of pre-attentive processing of the effect that you want the audience to grasp</a:t>
            </a:r>
          </a:p>
        </p:txBody>
      </p:sp>
      <p:sp>
        <p:nvSpPr>
          <p:cNvPr id="4" name="Slide Number Placeholder 3"/>
          <p:cNvSpPr>
            <a:spLocks noGrp="1"/>
          </p:cNvSpPr>
          <p:nvPr>
            <p:ph type="sldNum" sz="quarter" idx="5"/>
          </p:nvPr>
        </p:nvSpPr>
        <p:spPr/>
        <p:txBody>
          <a:bodyPr/>
          <a:lstStyle/>
          <a:p>
            <a:fld id="{CAD6AD3A-E91B-934C-81CD-4C1A27393FE5}" type="slidenum">
              <a:rPr lang="en-US"/>
              <a:t>19</a:t>
            </a:fld>
            <a:endParaRPr lang="en-US"/>
          </a:p>
        </p:txBody>
      </p:sp>
    </p:spTree>
    <p:extLst>
      <p:ext uri="{BB962C8B-B14F-4D97-AF65-F5344CB8AC3E}">
        <p14:creationId xmlns:p14="http://schemas.microsoft.com/office/powerpoint/2010/main" val="3169860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20</a:t>
            </a:fld>
            <a:endParaRPr lang="en-US"/>
          </a:p>
        </p:txBody>
      </p:sp>
    </p:spTree>
    <p:extLst>
      <p:ext uri="{BB962C8B-B14F-4D97-AF65-F5344CB8AC3E}">
        <p14:creationId xmlns:p14="http://schemas.microsoft.com/office/powerpoint/2010/main" val="3214414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21</a:t>
            </a:fld>
            <a:endParaRPr lang="en-US"/>
          </a:p>
        </p:txBody>
      </p:sp>
    </p:spTree>
    <p:extLst>
      <p:ext uri="{BB962C8B-B14F-4D97-AF65-F5344CB8AC3E}">
        <p14:creationId xmlns:p14="http://schemas.microsoft.com/office/powerpoint/2010/main" val="187504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23</a:t>
            </a:fld>
            <a:endParaRPr lang="en-US"/>
          </a:p>
        </p:txBody>
      </p:sp>
    </p:spTree>
    <p:extLst>
      <p:ext uri="{BB962C8B-B14F-4D97-AF65-F5344CB8AC3E}">
        <p14:creationId xmlns:p14="http://schemas.microsoft.com/office/powerpoint/2010/main" val="2429863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24</a:t>
            </a:fld>
            <a:endParaRPr lang="en-US"/>
          </a:p>
        </p:txBody>
      </p:sp>
    </p:spTree>
    <p:extLst>
      <p:ext uri="{BB962C8B-B14F-4D97-AF65-F5344CB8AC3E}">
        <p14:creationId xmlns:p14="http://schemas.microsoft.com/office/powerpoint/2010/main" val="2557225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Luminance = brightness</a:t>
            </a:r>
          </a:p>
          <a:p>
            <a:r>
              <a:rPr lang="en-US"/>
              <a:t>Saturation = amount of color</a:t>
            </a:r>
          </a:p>
          <a:p>
            <a:r>
              <a:rPr lang="en-US"/>
              <a:t>Hue = color</a:t>
            </a:r>
          </a:p>
        </p:txBody>
      </p:sp>
      <p:sp>
        <p:nvSpPr>
          <p:cNvPr id="4" name="Slide Number Placeholder 3"/>
          <p:cNvSpPr>
            <a:spLocks noGrp="1"/>
          </p:cNvSpPr>
          <p:nvPr>
            <p:ph type="sldNum" sz="quarter" idx="5"/>
          </p:nvPr>
        </p:nvSpPr>
        <p:spPr/>
        <p:txBody>
          <a:bodyPr/>
          <a:lstStyle/>
          <a:p>
            <a:fld id="{CAD6AD3A-E91B-934C-81CD-4C1A27393FE5}" type="slidenum">
              <a:rPr lang="en-US"/>
              <a:t>25</a:t>
            </a:fld>
            <a:endParaRPr lang="en-US"/>
          </a:p>
        </p:txBody>
      </p:sp>
    </p:spTree>
    <p:extLst>
      <p:ext uri="{BB962C8B-B14F-4D97-AF65-F5344CB8AC3E}">
        <p14:creationId xmlns:p14="http://schemas.microsoft.com/office/powerpoint/2010/main" val="2245281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HUE. Some of these you can do, but they are very slow because this is a table lookup. Hue does not inherently have an intuitive order.</a:t>
            </a:r>
          </a:p>
          <a:p>
            <a:r>
              <a:rPr lang="en-US"/>
              <a:t>If we use a hue scale that adds in luminance as an additional channel, so low luminance (dark) at bottom and high luminance (bright) at the top, that can already help to make the scale more understandable</a:t>
            </a:r>
          </a:p>
        </p:txBody>
      </p:sp>
      <p:sp>
        <p:nvSpPr>
          <p:cNvPr id="4" name="Slide Number Placeholder 3"/>
          <p:cNvSpPr>
            <a:spLocks noGrp="1"/>
          </p:cNvSpPr>
          <p:nvPr>
            <p:ph type="sldNum" sz="quarter" idx="5"/>
          </p:nvPr>
        </p:nvSpPr>
        <p:spPr/>
        <p:txBody>
          <a:bodyPr/>
          <a:lstStyle/>
          <a:p>
            <a:fld id="{CAD6AD3A-E91B-934C-81CD-4C1A27393FE5}" type="slidenum">
              <a:rPr lang="en-US"/>
              <a:t>26</a:t>
            </a:fld>
            <a:endParaRPr lang="en-US"/>
          </a:p>
        </p:txBody>
      </p:sp>
    </p:spTree>
    <p:extLst>
      <p:ext uri="{BB962C8B-B14F-4D97-AF65-F5344CB8AC3E}">
        <p14:creationId xmlns:p14="http://schemas.microsoft.com/office/powerpoint/2010/main" val="3220161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HUE. Some of these you can do, but they are very slow because this is a table lookup. In general, hue does not have a natural order but this color scale from dark blue to bright yellow makes use of luminance too so that helps our eye establish an intuitive hierarchy</a:t>
            </a:r>
          </a:p>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27</a:t>
            </a:fld>
            <a:endParaRPr lang="en-US"/>
          </a:p>
        </p:txBody>
      </p:sp>
    </p:spTree>
    <p:extLst>
      <p:ext uri="{BB962C8B-B14F-4D97-AF65-F5344CB8AC3E}">
        <p14:creationId xmlns:p14="http://schemas.microsoft.com/office/powerpoint/2010/main" val="329188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28</a:t>
            </a:fld>
            <a:endParaRPr lang="en-US"/>
          </a:p>
        </p:txBody>
      </p:sp>
    </p:spTree>
    <p:extLst>
      <p:ext uri="{BB962C8B-B14F-4D97-AF65-F5344CB8AC3E}">
        <p14:creationId xmlns:p14="http://schemas.microsoft.com/office/powerpoint/2010/main" val="752315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29</a:t>
            </a:fld>
            <a:endParaRPr lang="en-US"/>
          </a:p>
        </p:txBody>
      </p:sp>
    </p:spTree>
    <p:extLst>
      <p:ext uri="{BB962C8B-B14F-4D97-AF65-F5344CB8AC3E}">
        <p14:creationId xmlns:p14="http://schemas.microsoft.com/office/powerpoint/2010/main" val="375871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lang="en-US" dirty="0"/>
              <a:t>From: https://colinpurrington.com/2012/02/example-of-bad-scientific-poster/</a:t>
            </a:r>
          </a:p>
          <a:p>
            <a:pPr algn="l" fontAlgn="base">
              <a:buFont typeface="+mj-lt"/>
              <a:buAutoNum type="arabicPeriod"/>
            </a:pPr>
            <a:endParaRPr lang="en-US" b="0" i="0" dirty="0">
              <a:solidFill>
                <a:srgbClr val="444444"/>
              </a:solidFill>
              <a:effectLst/>
              <a:latin typeface="Open Sans" panose="020B0606030504020204" pitchFamily="34" charset="0"/>
            </a:endParaRPr>
          </a:p>
          <a:p>
            <a:pPr algn="l" fontAlgn="base">
              <a:buFont typeface="+mj-lt"/>
              <a:buAutoNum type="arabicPeriod"/>
            </a:pPr>
            <a:r>
              <a:rPr lang="en-US" b="0" i="0" dirty="0">
                <a:solidFill>
                  <a:srgbClr val="444444"/>
                </a:solidFill>
                <a:effectLst/>
                <a:latin typeface="Open Sans" panose="020B0606030504020204" pitchFamily="34" charset="0"/>
              </a:rPr>
              <a:t>Too much text (I’ve been on mission to push for 800 words).</a:t>
            </a:r>
          </a:p>
          <a:p>
            <a:pPr algn="l" fontAlgn="base">
              <a:buFont typeface="+mj-lt"/>
              <a:buAutoNum type="arabicPeriod"/>
            </a:pPr>
            <a:r>
              <a:rPr lang="en-US" b="0" i="0" dirty="0">
                <a:solidFill>
                  <a:srgbClr val="444444"/>
                </a:solidFill>
                <a:effectLst/>
                <a:latin typeface="Open Sans" panose="020B0606030504020204" pitchFamily="34" charset="0"/>
              </a:rPr>
              <a:t>Background image is distracting (distracts from illustrations).</a:t>
            </a:r>
          </a:p>
          <a:p>
            <a:pPr algn="l" fontAlgn="base">
              <a:buFont typeface="+mj-lt"/>
              <a:buAutoNum type="arabicPeriod"/>
            </a:pPr>
            <a:r>
              <a:rPr lang="en-US" b="0" i="0" dirty="0">
                <a:solidFill>
                  <a:srgbClr val="444444"/>
                </a:solidFill>
                <a:effectLst/>
                <a:latin typeface="Open Sans" panose="020B0606030504020204" pitchFamily="34" charset="0"/>
              </a:rPr>
              <a:t>Text box backgrounds are dark, which makes text really hard to read.</a:t>
            </a:r>
          </a:p>
          <a:p>
            <a:pPr algn="l" fontAlgn="base">
              <a:buFont typeface="+mj-lt"/>
              <a:buAutoNum type="arabicPeriod"/>
            </a:pPr>
            <a:r>
              <a:rPr lang="en-US" b="0" i="0" dirty="0">
                <a:solidFill>
                  <a:srgbClr val="444444"/>
                </a:solidFill>
                <a:effectLst/>
                <a:latin typeface="Open Sans" panose="020B0606030504020204" pitchFamily="34" charset="0"/>
              </a:rPr>
              <a:t>Text box backgrounds are all different colors, for no reason (distracting).</a:t>
            </a:r>
          </a:p>
          <a:p>
            <a:pPr algn="l" fontAlgn="base">
              <a:buFont typeface="+mj-lt"/>
              <a:buAutoNum type="arabicPeriod"/>
            </a:pPr>
            <a:r>
              <a:rPr lang="en-US" b="0" i="0" dirty="0">
                <a:solidFill>
                  <a:srgbClr val="444444"/>
                </a:solidFill>
                <a:effectLst/>
                <a:latin typeface="Open Sans" panose="020B0606030504020204" pitchFamily="34" charset="0"/>
              </a:rPr>
              <a:t>Text boxes are different widths (distracting, hard to follow flow of poster).</a:t>
            </a:r>
          </a:p>
          <a:p>
            <a:pPr algn="l" fontAlgn="base">
              <a:buFont typeface="+mj-lt"/>
              <a:buAutoNum type="arabicPeriod"/>
            </a:pPr>
            <a:r>
              <a:rPr lang="en-US" b="0" i="0" dirty="0">
                <a:solidFill>
                  <a:srgbClr val="444444"/>
                </a:solidFill>
                <a:effectLst/>
                <a:latin typeface="Open Sans" panose="020B0606030504020204" pitchFamily="34" charset="0"/>
              </a:rPr>
              <a:t>Some text boxes too wide (aim for 45-65 characters per line).</a:t>
            </a:r>
          </a:p>
          <a:p>
            <a:pPr algn="l" fontAlgn="base">
              <a:buFont typeface="+mj-lt"/>
              <a:buAutoNum type="arabicPeriod"/>
            </a:pPr>
            <a:r>
              <a:rPr lang="en-US" b="0" i="0" dirty="0">
                <a:solidFill>
                  <a:srgbClr val="444444"/>
                </a:solidFill>
                <a:effectLst/>
                <a:latin typeface="Open Sans" panose="020B0606030504020204" pitchFamily="34" charset="0"/>
              </a:rPr>
              <a:t>Text boxes not separated from each other by pleasing “white” space.</a:t>
            </a:r>
          </a:p>
          <a:p>
            <a:pPr algn="l" fontAlgn="base">
              <a:buFont typeface="+mj-lt"/>
              <a:buAutoNum type="arabicPeriod"/>
            </a:pPr>
            <a:r>
              <a:rPr lang="en-US" b="0" i="0" dirty="0">
                <a:solidFill>
                  <a:srgbClr val="444444"/>
                </a:solidFill>
                <a:effectLst/>
                <a:latin typeface="Open Sans" panose="020B0606030504020204" pitchFamily="34" charset="0"/>
              </a:rPr>
              <a:t>Text box edges not aligned (distracting).</a:t>
            </a:r>
          </a:p>
          <a:p>
            <a:pPr algn="l" fontAlgn="base">
              <a:buFont typeface="+mj-lt"/>
              <a:buAutoNum type="arabicPeriod"/>
            </a:pPr>
            <a:r>
              <a:rPr lang="en-US" b="0" i="0" dirty="0">
                <a:solidFill>
                  <a:srgbClr val="444444"/>
                </a:solidFill>
                <a:effectLst/>
                <a:latin typeface="Open Sans" panose="020B0606030504020204" pitchFamily="34" charset="0"/>
              </a:rPr>
              <a:t>Text justified, which causes bad inter-word spacing. Also makes reading harder (brain </a:t>
            </a:r>
            <a:r>
              <a:rPr lang="en-US" b="0" i="1" dirty="0">
                <a:solidFill>
                  <a:srgbClr val="444444"/>
                </a:solidFill>
                <a:effectLst/>
                <a:latin typeface="Open Sans" panose="020B0606030504020204" pitchFamily="34" charset="0"/>
              </a:rPr>
              <a:t>uses</a:t>
            </a:r>
            <a:r>
              <a:rPr lang="en-US" b="0" i="0" dirty="0">
                <a:solidFill>
                  <a:srgbClr val="444444"/>
                </a:solidFill>
                <a:effectLst/>
                <a:latin typeface="Open Sans" panose="020B0606030504020204" pitchFamily="34" charset="0"/>
              </a:rPr>
              <a:t> jaggedness of left-justified text).</a:t>
            </a:r>
          </a:p>
          <a:p>
            <a:pPr algn="l" fontAlgn="base">
              <a:buFont typeface="+mj-lt"/>
              <a:buAutoNum type="arabicPeriod"/>
            </a:pPr>
            <a:r>
              <a:rPr lang="en-US" b="0" i="0" dirty="0">
                <a:solidFill>
                  <a:srgbClr val="444444"/>
                </a:solidFill>
                <a:effectLst/>
                <a:latin typeface="Open Sans" panose="020B0606030504020204" pitchFamily="34" charset="0"/>
              </a:rPr>
              <a:t>Logos are distracting, useless, crowd title.</a:t>
            </a:r>
          </a:p>
          <a:p>
            <a:pPr algn="l" fontAlgn="base">
              <a:buFont typeface="+mj-lt"/>
              <a:buAutoNum type="arabicPeriod"/>
            </a:pPr>
            <a:r>
              <a:rPr lang="en-US" b="0" i="0" dirty="0">
                <a:solidFill>
                  <a:srgbClr val="444444"/>
                </a:solidFill>
                <a:effectLst/>
                <a:latin typeface="Open Sans" panose="020B0606030504020204" pitchFamily="34" charset="0"/>
              </a:rPr>
              <a:t>Title word art distracting, hard to read, juvenile.</a:t>
            </a:r>
          </a:p>
          <a:p>
            <a:pPr algn="l" fontAlgn="base">
              <a:buFont typeface="+mj-lt"/>
              <a:buAutoNum type="arabicPeriod"/>
            </a:pPr>
            <a:r>
              <a:rPr lang="en-US" b="0" i="0" dirty="0">
                <a:solidFill>
                  <a:srgbClr val="444444"/>
                </a:solidFill>
                <a:effectLst/>
                <a:latin typeface="Open Sans" panose="020B0606030504020204" pitchFamily="34" charset="0"/>
              </a:rPr>
              <a:t>Title is in all caps, which is harder to read </a:t>
            </a:r>
            <a:r>
              <a:rPr lang="en-US" b="0" i="1" dirty="0">
                <a:solidFill>
                  <a:srgbClr val="444444"/>
                </a:solidFill>
                <a:effectLst/>
                <a:latin typeface="Open Sans" panose="020B0606030504020204" pitchFamily="34" charset="0"/>
              </a:rPr>
              <a:t>and</a:t>
            </a:r>
            <a:r>
              <a:rPr lang="en-US" b="0" i="0" dirty="0">
                <a:solidFill>
                  <a:srgbClr val="444444"/>
                </a:solidFill>
                <a:effectLst/>
                <a:latin typeface="Open Sans" panose="020B0606030504020204" pitchFamily="34" charset="0"/>
              </a:rPr>
              <a:t> obscures Latin name.</a:t>
            </a:r>
          </a:p>
          <a:p>
            <a:pPr algn="l" fontAlgn="base">
              <a:buFont typeface="+mj-lt"/>
              <a:buAutoNum type="arabicPeriod"/>
            </a:pPr>
            <a:r>
              <a:rPr lang="en-US" b="0" i="0" dirty="0">
                <a:solidFill>
                  <a:srgbClr val="444444"/>
                </a:solidFill>
                <a:effectLst/>
                <a:latin typeface="Open Sans" panose="020B0606030504020204" pitchFamily="34" charset="0"/>
              </a:rPr>
              <a:t>Title is italicized, which </a:t>
            </a:r>
            <a:r>
              <a:rPr lang="en-US" b="0" i="1" dirty="0">
                <a:solidFill>
                  <a:srgbClr val="444444"/>
                </a:solidFill>
                <a:effectLst/>
                <a:latin typeface="Open Sans" panose="020B0606030504020204" pitchFamily="34" charset="0"/>
              </a:rPr>
              <a:t>also</a:t>
            </a:r>
            <a:r>
              <a:rPr lang="en-US" b="0" i="0" dirty="0">
                <a:solidFill>
                  <a:srgbClr val="444444"/>
                </a:solidFill>
                <a:effectLst/>
                <a:latin typeface="Open Sans" panose="020B0606030504020204" pitchFamily="34" charset="0"/>
              </a:rPr>
              <a:t> obscures Latin name style conventions.</a:t>
            </a:r>
          </a:p>
          <a:p>
            <a:pPr algn="l" fontAlgn="base">
              <a:buFont typeface="+mj-lt"/>
              <a:buAutoNum type="arabicPeriod"/>
            </a:pPr>
            <a:r>
              <a:rPr lang="en-US" b="0" i="0" dirty="0">
                <a:solidFill>
                  <a:srgbClr val="444444"/>
                </a:solidFill>
                <a:effectLst/>
                <a:latin typeface="Open Sans" panose="020B0606030504020204" pitchFamily="34" charset="0"/>
              </a:rPr>
              <a:t>Author font and color is annoying (comic sans should be reserved for comic books).</a:t>
            </a:r>
          </a:p>
          <a:p>
            <a:pPr algn="l" fontAlgn="base">
              <a:buFont typeface="+mj-lt"/>
              <a:buAutoNum type="arabicPeriod"/>
            </a:pPr>
            <a:r>
              <a:rPr lang="en-US" b="0" i="0" dirty="0">
                <a:solidFill>
                  <a:srgbClr val="444444"/>
                </a:solidFill>
                <a:effectLst/>
                <a:latin typeface="Open Sans" panose="020B0606030504020204" pitchFamily="34" charset="0"/>
              </a:rPr>
              <a:t>Author font color is too loud relative to other text.</a:t>
            </a:r>
          </a:p>
          <a:p>
            <a:pPr algn="l" fontAlgn="base">
              <a:buFont typeface="+mj-lt"/>
              <a:buAutoNum type="arabicPeriod"/>
            </a:pPr>
            <a:r>
              <a:rPr lang="en-US" b="0" i="0" dirty="0">
                <a:solidFill>
                  <a:srgbClr val="444444"/>
                </a:solidFill>
                <a:effectLst/>
                <a:latin typeface="Open Sans" panose="020B0606030504020204" pitchFamily="34" charset="0"/>
              </a:rPr>
              <a:t>Results are presented in sentences instead of visually with charts.</a:t>
            </a:r>
          </a:p>
          <a:p>
            <a:pPr algn="l" fontAlgn="base">
              <a:buFont typeface="+mj-lt"/>
              <a:buAutoNum type="arabicPeriod"/>
            </a:pPr>
            <a:r>
              <a:rPr lang="en-US" b="0" i="0" dirty="0">
                <a:solidFill>
                  <a:srgbClr val="444444"/>
                </a:solidFill>
                <a:effectLst/>
                <a:latin typeface="Open Sans" panose="020B0606030504020204" pitchFamily="34" charset="0"/>
              </a:rPr>
              <a:t>Section headers have too much formatting (big font, bolded, italicized, underlined, </a:t>
            </a:r>
            <a:r>
              <a:rPr lang="en-US" b="0" i="1" dirty="0">
                <a:solidFill>
                  <a:srgbClr val="444444"/>
                </a:solidFill>
                <a:effectLst/>
                <a:latin typeface="Open Sans" panose="020B0606030504020204" pitchFamily="34" charset="0"/>
              </a:rPr>
              <a:t>and</a:t>
            </a:r>
            <a:r>
              <a:rPr lang="en-US" b="0" i="0" dirty="0">
                <a:solidFill>
                  <a:srgbClr val="444444"/>
                </a:solidFill>
                <a:effectLst/>
                <a:latin typeface="Open Sans" panose="020B0606030504020204" pitchFamily="34" charset="0"/>
              </a:rPr>
              <a:t> colored — ack!).  Choose one. [Note: I forgot to number the sections…that would have been even worse.]</a:t>
            </a:r>
          </a:p>
          <a:p>
            <a:pPr algn="l" fontAlgn="base">
              <a:buFont typeface="+mj-lt"/>
              <a:buAutoNum type="arabicPeriod"/>
            </a:pPr>
            <a:r>
              <a:rPr lang="en-US" b="0" i="0" dirty="0">
                <a:solidFill>
                  <a:srgbClr val="444444"/>
                </a:solidFill>
                <a:effectLst/>
                <a:latin typeface="Open Sans" panose="020B0606030504020204" pitchFamily="34" charset="0"/>
              </a:rPr>
              <a:t>Terrible graphic of Guinea pig on scale. Need one of the actual set up (pigs eating while weightless, for example).</a:t>
            </a:r>
          </a:p>
          <a:p>
            <a:pPr algn="l" fontAlgn="base">
              <a:buFont typeface="+mj-lt"/>
              <a:buAutoNum type="arabicPeriod"/>
            </a:pPr>
            <a:r>
              <a:rPr lang="en-US" b="0" i="0" dirty="0">
                <a:solidFill>
                  <a:srgbClr val="444444"/>
                </a:solidFill>
                <a:effectLst/>
                <a:latin typeface="Open Sans" panose="020B0606030504020204" pitchFamily="34" charset="0"/>
              </a:rPr>
              <a:t>Inclusion of an Abstract consumes space needlessly. Abstract section should be banned from posters. Posters ARE an abstract.</a:t>
            </a:r>
          </a:p>
          <a:p>
            <a:pPr algn="l" fontAlgn="base">
              <a:buFont typeface="+mj-lt"/>
              <a:buAutoNum type="arabicPeriod"/>
            </a:pPr>
            <a:r>
              <a:rPr lang="en-US" b="0" i="0" dirty="0">
                <a:solidFill>
                  <a:srgbClr val="444444"/>
                </a:solidFill>
                <a:effectLst/>
                <a:latin typeface="Open Sans" panose="020B0606030504020204" pitchFamily="34" charset="0"/>
              </a:rPr>
              <a:t>Plus the science is terrible! (Bad science is correlated with bad graphic design, by the way.)</a:t>
            </a:r>
          </a:p>
          <a:p>
            <a:endParaRPr lang="en-US" dirty="0"/>
          </a:p>
        </p:txBody>
      </p:sp>
      <p:sp>
        <p:nvSpPr>
          <p:cNvPr id="4" name="Slide Number Placeholder 3"/>
          <p:cNvSpPr>
            <a:spLocks noGrp="1"/>
          </p:cNvSpPr>
          <p:nvPr>
            <p:ph type="sldNum" sz="quarter" idx="5"/>
          </p:nvPr>
        </p:nvSpPr>
        <p:spPr/>
        <p:txBody>
          <a:bodyPr/>
          <a:lstStyle/>
          <a:p>
            <a:fld id="{2FC73666-DD1F-2548-87F8-88C65B40C98C}" type="slidenum">
              <a:rPr lang="en-US" smtClean="0"/>
              <a:t>9</a:t>
            </a:fld>
            <a:endParaRPr lang="en-US"/>
          </a:p>
        </p:txBody>
      </p:sp>
    </p:spTree>
    <p:extLst>
      <p:ext uri="{BB962C8B-B14F-4D97-AF65-F5344CB8AC3E}">
        <p14:creationId xmlns:p14="http://schemas.microsoft.com/office/powerpoint/2010/main" val="2094163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30</a:t>
            </a:fld>
            <a:endParaRPr lang="en-US"/>
          </a:p>
        </p:txBody>
      </p:sp>
    </p:spTree>
    <p:extLst>
      <p:ext uri="{BB962C8B-B14F-4D97-AF65-F5344CB8AC3E}">
        <p14:creationId xmlns:p14="http://schemas.microsoft.com/office/powerpoint/2010/main" val="297003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31</a:t>
            </a:fld>
            <a:endParaRPr lang="en-US"/>
          </a:p>
        </p:txBody>
      </p:sp>
    </p:spTree>
    <p:extLst>
      <p:ext uri="{BB962C8B-B14F-4D97-AF65-F5344CB8AC3E}">
        <p14:creationId xmlns:p14="http://schemas.microsoft.com/office/powerpoint/2010/main" val="8639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slightly altered the previous plot so that the zero TB means zero </a:t>
            </a:r>
            <a:r>
              <a:rPr lang="en-US" dirty="0" err="1"/>
              <a:t>saturatuion</a:t>
            </a:r>
            <a:r>
              <a:rPr lang="en-US" dirty="0"/>
              <a:t>, which is how we intuitively want to read that saturation legend. Can start to do ratioing (provided 0 color = 0 TB). </a:t>
            </a:r>
          </a:p>
        </p:txBody>
      </p:sp>
      <p:sp>
        <p:nvSpPr>
          <p:cNvPr id="4" name="Slide Number Placeholder 3"/>
          <p:cNvSpPr>
            <a:spLocks noGrp="1"/>
          </p:cNvSpPr>
          <p:nvPr>
            <p:ph type="sldNum" sz="quarter" idx="5"/>
          </p:nvPr>
        </p:nvSpPr>
        <p:spPr/>
        <p:txBody>
          <a:bodyPr/>
          <a:lstStyle/>
          <a:p>
            <a:fld id="{CAD6AD3A-E91B-934C-81CD-4C1A27393FE5}" type="slidenum">
              <a:rPr lang="en-US"/>
              <a:t>32</a:t>
            </a:fld>
            <a:endParaRPr lang="en-US"/>
          </a:p>
        </p:txBody>
      </p:sp>
    </p:spTree>
    <p:extLst>
      <p:ext uri="{BB962C8B-B14F-4D97-AF65-F5344CB8AC3E}">
        <p14:creationId xmlns:p14="http://schemas.microsoft.com/office/powerpoint/2010/main" val="300214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33</a:t>
            </a:fld>
            <a:endParaRPr lang="en-US"/>
          </a:p>
        </p:txBody>
      </p:sp>
    </p:spTree>
    <p:extLst>
      <p:ext uri="{BB962C8B-B14F-4D97-AF65-F5344CB8AC3E}">
        <p14:creationId xmlns:p14="http://schemas.microsoft.com/office/powerpoint/2010/main" val="2714514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AREA. Ratioing is possible with 2D area. Needs to be done right though! Scaled the AREA (not the radius or diameter). Scaled so that 0TB = 0area</a:t>
            </a:r>
          </a:p>
        </p:txBody>
      </p:sp>
      <p:sp>
        <p:nvSpPr>
          <p:cNvPr id="4" name="Slide Number Placeholder 3"/>
          <p:cNvSpPr>
            <a:spLocks noGrp="1"/>
          </p:cNvSpPr>
          <p:nvPr>
            <p:ph type="sldNum" sz="quarter" idx="5"/>
          </p:nvPr>
        </p:nvSpPr>
        <p:spPr/>
        <p:txBody>
          <a:bodyPr/>
          <a:lstStyle/>
          <a:p>
            <a:fld id="{CAD6AD3A-E91B-934C-81CD-4C1A27393FE5}" type="slidenum">
              <a:rPr lang="en-US"/>
              <a:t>34</a:t>
            </a:fld>
            <a:endParaRPr lang="en-US"/>
          </a:p>
        </p:txBody>
      </p:sp>
    </p:spTree>
    <p:extLst>
      <p:ext uri="{BB962C8B-B14F-4D97-AF65-F5344CB8AC3E}">
        <p14:creationId xmlns:p14="http://schemas.microsoft.com/office/powerpoint/2010/main" val="3331685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Hans Rosling gapminder dataset</a:t>
            </a:r>
          </a:p>
        </p:txBody>
      </p:sp>
      <p:sp>
        <p:nvSpPr>
          <p:cNvPr id="4" name="Slide Number Placeholder 3"/>
          <p:cNvSpPr>
            <a:spLocks noGrp="1"/>
          </p:cNvSpPr>
          <p:nvPr>
            <p:ph type="sldNum" sz="quarter" idx="5"/>
          </p:nvPr>
        </p:nvSpPr>
        <p:spPr/>
        <p:txBody>
          <a:bodyPr/>
          <a:lstStyle/>
          <a:p>
            <a:fld id="{CAD6AD3A-E91B-934C-81CD-4C1A27393FE5}" type="slidenum">
              <a:rPr lang="en-US"/>
              <a:t>35</a:t>
            </a:fld>
            <a:endParaRPr lang="en-US"/>
          </a:p>
        </p:txBody>
      </p:sp>
    </p:spTree>
    <p:extLst>
      <p:ext uri="{BB962C8B-B14F-4D97-AF65-F5344CB8AC3E}">
        <p14:creationId xmlns:p14="http://schemas.microsoft.com/office/powerpoint/2010/main" val="3173929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Encode information as angles (4</a:t>
            </a:r>
            <a:r>
              <a:rPr lang="en-US" baseline="30000"/>
              <a:t>th</a:t>
            </a:r>
            <a:r>
              <a:rPr lang="en-US"/>
              <a:t> on the list)</a:t>
            </a:r>
          </a:p>
        </p:txBody>
      </p:sp>
      <p:sp>
        <p:nvSpPr>
          <p:cNvPr id="4" name="Slide Number Placeholder 3"/>
          <p:cNvSpPr>
            <a:spLocks noGrp="1"/>
          </p:cNvSpPr>
          <p:nvPr>
            <p:ph type="sldNum" sz="quarter" idx="5"/>
          </p:nvPr>
        </p:nvSpPr>
        <p:spPr/>
        <p:txBody>
          <a:bodyPr/>
          <a:lstStyle/>
          <a:p>
            <a:fld id="{CAD6AD3A-E91B-934C-81CD-4C1A27393FE5}" type="slidenum">
              <a:rPr lang="en-US"/>
              <a:t>36</a:t>
            </a:fld>
            <a:endParaRPr lang="en-US"/>
          </a:p>
        </p:txBody>
      </p:sp>
    </p:spTree>
    <p:extLst>
      <p:ext uri="{BB962C8B-B14F-4D97-AF65-F5344CB8AC3E}">
        <p14:creationId xmlns:p14="http://schemas.microsoft.com/office/powerpoint/2010/main" val="3952863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lovely pie chart shows the proportion of the world’s population in each of the different regions in the tuberculosis dataset. This is not any better than a table.</a:t>
            </a:r>
          </a:p>
        </p:txBody>
      </p:sp>
      <p:sp>
        <p:nvSpPr>
          <p:cNvPr id="4" name="Slide Number Placeholder 3"/>
          <p:cNvSpPr>
            <a:spLocks noGrp="1"/>
          </p:cNvSpPr>
          <p:nvPr>
            <p:ph type="sldNum" sz="quarter" idx="5"/>
          </p:nvPr>
        </p:nvSpPr>
        <p:spPr/>
        <p:txBody>
          <a:bodyPr/>
          <a:lstStyle/>
          <a:p>
            <a:fld id="{CAD6AD3A-E91B-934C-81CD-4C1A27393FE5}" type="slidenum">
              <a:rPr lang="en-US"/>
              <a:t>37</a:t>
            </a:fld>
            <a:endParaRPr lang="en-US"/>
          </a:p>
        </p:txBody>
      </p:sp>
    </p:spTree>
    <p:extLst>
      <p:ext uri="{BB962C8B-B14F-4D97-AF65-F5344CB8AC3E}">
        <p14:creationId xmlns:p14="http://schemas.microsoft.com/office/powerpoint/2010/main" val="469301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Certainly the donut should be avoided since now the area of a complex shape encodes the proportion of the population</a:t>
            </a:r>
          </a:p>
        </p:txBody>
      </p:sp>
      <p:sp>
        <p:nvSpPr>
          <p:cNvPr id="4" name="Slide Number Placeholder 3"/>
          <p:cNvSpPr>
            <a:spLocks noGrp="1"/>
          </p:cNvSpPr>
          <p:nvPr>
            <p:ph type="sldNum" sz="quarter" idx="5"/>
          </p:nvPr>
        </p:nvSpPr>
        <p:spPr/>
        <p:txBody>
          <a:bodyPr/>
          <a:lstStyle/>
          <a:p>
            <a:fld id="{CAD6AD3A-E91B-934C-81CD-4C1A27393FE5}" type="slidenum">
              <a:rPr lang="en-US"/>
              <a:t>38</a:t>
            </a:fld>
            <a:endParaRPr lang="en-US"/>
          </a:p>
        </p:txBody>
      </p:sp>
    </p:spTree>
    <p:extLst>
      <p:ext uri="{BB962C8B-B14F-4D97-AF65-F5344CB8AC3E}">
        <p14:creationId xmlns:p14="http://schemas.microsoft.com/office/powerpoint/2010/main" val="858503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39</a:t>
            </a:fld>
            <a:endParaRPr lang="en-US"/>
          </a:p>
        </p:txBody>
      </p:sp>
    </p:spTree>
    <p:extLst>
      <p:ext uri="{BB962C8B-B14F-4D97-AF65-F5344CB8AC3E}">
        <p14:creationId xmlns:p14="http://schemas.microsoft.com/office/powerpoint/2010/main" val="412248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Decent, not perfect</a:t>
            </a:r>
          </a:p>
          <a:p>
            <a:r>
              <a:rPr lang="en-US" dirty="0"/>
              <a:t>Colors are distracting. </a:t>
            </a:r>
          </a:p>
          <a:p>
            <a:r>
              <a:rPr lang="en-US" dirty="0"/>
              <a:t>Graphs and viz look pretty nice.</a:t>
            </a:r>
          </a:p>
          <a:p>
            <a:r>
              <a:rPr lang="en-US" dirty="0"/>
              <a:t>City pictures not entirely necessary</a:t>
            </a:r>
          </a:p>
          <a:p>
            <a:endParaRPr lang="en-US" dirty="0"/>
          </a:p>
        </p:txBody>
      </p:sp>
      <p:sp>
        <p:nvSpPr>
          <p:cNvPr id="4" name="Slide Number Placeholder 3"/>
          <p:cNvSpPr>
            <a:spLocks noGrp="1"/>
          </p:cNvSpPr>
          <p:nvPr>
            <p:ph type="sldNum" sz="quarter" idx="5"/>
          </p:nvPr>
        </p:nvSpPr>
        <p:spPr/>
        <p:txBody>
          <a:bodyPr/>
          <a:lstStyle/>
          <a:p>
            <a:fld id="{2FC73666-DD1F-2548-87F8-88C65B40C98C}" type="slidenum">
              <a:rPr lang="en-US" smtClean="0"/>
              <a:t>10</a:t>
            </a:fld>
            <a:endParaRPr lang="en-US"/>
          </a:p>
        </p:txBody>
      </p:sp>
    </p:spTree>
    <p:extLst>
      <p:ext uri="{BB962C8B-B14F-4D97-AF65-F5344CB8AC3E}">
        <p14:creationId xmlns:p14="http://schemas.microsoft.com/office/powerpoint/2010/main" val="797075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this information (population proportion for 218 countries) must be in a table or summarized in a different way. Dot Plots shown later are quite helpful.</a:t>
            </a:r>
          </a:p>
        </p:txBody>
      </p:sp>
      <p:sp>
        <p:nvSpPr>
          <p:cNvPr id="4" name="Slide Number Placeholder 3"/>
          <p:cNvSpPr>
            <a:spLocks noGrp="1"/>
          </p:cNvSpPr>
          <p:nvPr>
            <p:ph type="sldNum" sz="quarter" idx="5"/>
          </p:nvPr>
        </p:nvSpPr>
        <p:spPr/>
        <p:txBody>
          <a:bodyPr/>
          <a:lstStyle/>
          <a:p>
            <a:fld id="{CAD6AD3A-E91B-934C-81CD-4C1A27393FE5}" type="slidenum">
              <a:rPr lang="en-US"/>
              <a:t>40</a:t>
            </a:fld>
            <a:endParaRPr lang="en-US"/>
          </a:p>
        </p:txBody>
      </p:sp>
    </p:spTree>
    <p:extLst>
      <p:ext uri="{BB962C8B-B14F-4D97-AF65-F5344CB8AC3E}">
        <p14:creationId xmlns:p14="http://schemas.microsoft.com/office/powerpoint/2010/main" val="3790551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D6AD3A-E91B-934C-81CD-4C1A27393FE5}" type="slidenum">
              <a:rPr lang="en-US"/>
              <a:t>41</a:t>
            </a:fld>
            <a:endParaRPr lang="en-US"/>
          </a:p>
        </p:txBody>
      </p:sp>
    </p:spTree>
    <p:extLst>
      <p:ext uri="{BB962C8B-B14F-4D97-AF65-F5344CB8AC3E}">
        <p14:creationId xmlns:p14="http://schemas.microsoft.com/office/powerpoint/2010/main" val="2208284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Pop growth is encoded as angle</a:t>
            </a:r>
          </a:p>
          <a:p>
            <a:r>
              <a:rPr lang="en-US"/>
              <a:t>Is the Eastern Mediterranean region growing faster or slower than South East Asia? – Faster?? But it is hard to tell because the lines are far from each other</a:t>
            </a:r>
          </a:p>
        </p:txBody>
      </p:sp>
      <p:sp>
        <p:nvSpPr>
          <p:cNvPr id="4" name="Slide Number Placeholder 3"/>
          <p:cNvSpPr>
            <a:spLocks noGrp="1"/>
          </p:cNvSpPr>
          <p:nvPr>
            <p:ph type="sldNum" sz="quarter" idx="5"/>
          </p:nvPr>
        </p:nvSpPr>
        <p:spPr/>
        <p:txBody>
          <a:bodyPr/>
          <a:lstStyle/>
          <a:p>
            <a:fld id="{CAD6AD3A-E91B-934C-81CD-4C1A27393FE5}" type="slidenum">
              <a:rPr lang="en-US"/>
              <a:t>42</a:t>
            </a:fld>
            <a:endParaRPr lang="en-US"/>
          </a:p>
        </p:txBody>
      </p:sp>
    </p:spTree>
    <p:extLst>
      <p:ext uri="{BB962C8B-B14F-4D97-AF65-F5344CB8AC3E}">
        <p14:creationId xmlns:p14="http://schemas.microsoft.com/office/powerpoint/2010/main" val="1299813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43</a:t>
            </a:fld>
            <a:endParaRPr lang="en-US"/>
          </a:p>
        </p:txBody>
      </p:sp>
    </p:spTree>
    <p:extLst>
      <p:ext uri="{BB962C8B-B14F-4D97-AF65-F5344CB8AC3E}">
        <p14:creationId xmlns:p14="http://schemas.microsoft.com/office/powerpoint/2010/main" val="3885340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get accurate ratioing – better than angle or area</a:t>
            </a:r>
          </a:p>
          <a:p>
            <a:r>
              <a:rPr lang="en-US"/>
              <a:t>Togo looks to be about double Comoros</a:t>
            </a:r>
          </a:p>
          <a:p>
            <a:endParaRPr lang="en-US"/>
          </a:p>
          <a:p>
            <a:r>
              <a:rPr lang="en-US"/>
              <a:t>BUT – discrimination is still tough</a:t>
            </a:r>
          </a:p>
          <a:p>
            <a:r>
              <a:rPr lang="en-US"/>
              <a:t>Are Eritrea and Sao Tome &amp; Principe same or different? – hard to tell because not on common baseline</a:t>
            </a:r>
          </a:p>
        </p:txBody>
      </p:sp>
      <p:sp>
        <p:nvSpPr>
          <p:cNvPr id="4" name="Slide Number Placeholder 3"/>
          <p:cNvSpPr>
            <a:spLocks noGrp="1"/>
          </p:cNvSpPr>
          <p:nvPr>
            <p:ph type="sldNum" sz="quarter" idx="5"/>
          </p:nvPr>
        </p:nvSpPr>
        <p:spPr/>
        <p:txBody>
          <a:bodyPr/>
          <a:lstStyle/>
          <a:p>
            <a:fld id="{CAD6AD3A-E91B-934C-81CD-4C1A27393FE5}" type="slidenum">
              <a:rPr lang="en-US"/>
              <a:t>44</a:t>
            </a:fld>
            <a:endParaRPr lang="en-US"/>
          </a:p>
        </p:txBody>
      </p:sp>
    </p:spTree>
    <p:extLst>
      <p:ext uri="{BB962C8B-B14F-4D97-AF65-F5344CB8AC3E}">
        <p14:creationId xmlns:p14="http://schemas.microsoft.com/office/powerpoint/2010/main" val="98712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Length of unaligned line segments is actually common</a:t>
            </a:r>
          </a:p>
          <a:p>
            <a:r>
              <a:rPr lang="en-US"/>
              <a:t>Comparing error of Ghana with that of Rwanda is difficult though that is exactly what we are asking viewers to do</a:t>
            </a:r>
          </a:p>
        </p:txBody>
      </p:sp>
      <p:sp>
        <p:nvSpPr>
          <p:cNvPr id="4" name="Slide Number Placeholder 3"/>
          <p:cNvSpPr>
            <a:spLocks noGrp="1"/>
          </p:cNvSpPr>
          <p:nvPr>
            <p:ph type="sldNum" sz="quarter" idx="5"/>
          </p:nvPr>
        </p:nvSpPr>
        <p:spPr/>
        <p:txBody>
          <a:bodyPr/>
          <a:lstStyle/>
          <a:p>
            <a:fld id="{CAD6AD3A-E91B-934C-81CD-4C1A27393FE5}" type="slidenum">
              <a:rPr lang="en-US"/>
              <a:t>45</a:t>
            </a:fld>
            <a:endParaRPr lang="en-US"/>
          </a:p>
        </p:txBody>
      </p:sp>
    </p:spTree>
    <p:extLst>
      <p:ext uri="{BB962C8B-B14F-4D97-AF65-F5344CB8AC3E}">
        <p14:creationId xmlns:p14="http://schemas.microsoft.com/office/powerpoint/2010/main" val="2726318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46</a:t>
            </a:fld>
            <a:endParaRPr lang="en-US"/>
          </a:p>
        </p:txBody>
      </p:sp>
    </p:spTree>
    <p:extLst>
      <p:ext uri="{BB962C8B-B14F-4D97-AF65-F5344CB8AC3E}">
        <p14:creationId xmlns:p14="http://schemas.microsoft.com/office/powerpoint/2010/main" val="1447909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tell diff between two very close values. Comoros is below 50 while Togo is above. In this case gridlines are extremely important to our ability to detect the differences</a:t>
            </a:r>
          </a:p>
        </p:txBody>
      </p:sp>
      <p:sp>
        <p:nvSpPr>
          <p:cNvPr id="4" name="Slide Number Placeholder 3"/>
          <p:cNvSpPr>
            <a:spLocks noGrp="1"/>
          </p:cNvSpPr>
          <p:nvPr>
            <p:ph type="sldNum" sz="quarter" idx="5"/>
          </p:nvPr>
        </p:nvSpPr>
        <p:spPr/>
        <p:txBody>
          <a:bodyPr/>
          <a:lstStyle/>
          <a:p>
            <a:fld id="{CAD6AD3A-E91B-934C-81CD-4C1A27393FE5}" type="slidenum">
              <a:rPr lang="en-US"/>
              <a:t>47</a:t>
            </a:fld>
            <a:endParaRPr lang="en-US"/>
          </a:p>
        </p:txBody>
      </p:sp>
    </p:spTree>
    <p:extLst>
      <p:ext uri="{BB962C8B-B14F-4D97-AF65-F5344CB8AC3E}">
        <p14:creationId xmlns:p14="http://schemas.microsoft.com/office/powerpoint/2010/main" val="4239962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the peak in the same years in each of these two countries? We can tell that Tuvalu has its peak after Niue but it requires two lookups</a:t>
            </a:r>
          </a:p>
        </p:txBody>
      </p:sp>
      <p:sp>
        <p:nvSpPr>
          <p:cNvPr id="4" name="Slide Number Placeholder 3"/>
          <p:cNvSpPr>
            <a:spLocks noGrp="1"/>
          </p:cNvSpPr>
          <p:nvPr>
            <p:ph type="sldNum" sz="quarter" idx="5"/>
          </p:nvPr>
        </p:nvSpPr>
        <p:spPr/>
        <p:txBody>
          <a:bodyPr/>
          <a:lstStyle/>
          <a:p>
            <a:fld id="{CAD6AD3A-E91B-934C-81CD-4C1A27393FE5}" type="slidenum">
              <a:rPr lang="en-US"/>
              <a:t>48</a:t>
            </a:fld>
            <a:endParaRPr lang="en-US"/>
          </a:p>
        </p:txBody>
      </p:sp>
    </p:spTree>
    <p:extLst>
      <p:ext uri="{BB962C8B-B14F-4D97-AF65-F5344CB8AC3E}">
        <p14:creationId xmlns:p14="http://schemas.microsoft.com/office/powerpoint/2010/main" val="1365036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49</a:t>
            </a:fld>
            <a:endParaRPr lang="en-US"/>
          </a:p>
        </p:txBody>
      </p:sp>
    </p:spTree>
    <p:extLst>
      <p:ext uri="{BB962C8B-B14F-4D97-AF65-F5344CB8AC3E}">
        <p14:creationId xmlns:p14="http://schemas.microsoft.com/office/powerpoint/2010/main" val="104058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Decent, not perfect</a:t>
            </a:r>
          </a:p>
          <a:p>
            <a:r>
              <a:rPr lang="en-US" dirty="0"/>
              <a:t>Colors are distracting. </a:t>
            </a:r>
          </a:p>
          <a:p>
            <a:r>
              <a:rPr lang="en-US" dirty="0"/>
              <a:t>Graphs and viz look pretty nice.</a:t>
            </a:r>
          </a:p>
        </p:txBody>
      </p:sp>
      <p:sp>
        <p:nvSpPr>
          <p:cNvPr id="4" name="Slide Number Placeholder 3"/>
          <p:cNvSpPr>
            <a:spLocks noGrp="1"/>
          </p:cNvSpPr>
          <p:nvPr>
            <p:ph type="sldNum" sz="quarter" idx="5"/>
          </p:nvPr>
        </p:nvSpPr>
        <p:spPr/>
        <p:txBody>
          <a:bodyPr/>
          <a:lstStyle/>
          <a:p>
            <a:fld id="{2FC73666-DD1F-2548-87F8-88C65B40C98C}" type="slidenum">
              <a:rPr lang="en-US" smtClean="0"/>
              <a:t>11</a:t>
            </a:fld>
            <a:endParaRPr lang="en-US"/>
          </a:p>
        </p:txBody>
      </p:sp>
    </p:spTree>
    <p:extLst>
      <p:ext uri="{BB962C8B-B14F-4D97-AF65-F5344CB8AC3E}">
        <p14:creationId xmlns:p14="http://schemas.microsoft.com/office/powerpoint/2010/main" val="2898335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Ratioing, ranking, and discrimination are easy!</a:t>
            </a:r>
          </a:p>
        </p:txBody>
      </p:sp>
      <p:sp>
        <p:nvSpPr>
          <p:cNvPr id="4" name="Slide Number Placeholder 3"/>
          <p:cNvSpPr>
            <a:spLocks noGrp="1"/>
          </p:cNvSpPr>
          <p:nvPr>
            <p:ph type="sldNum" sz="quarter" idx="5"/>
          </p:nvPr>
        </p:nvSpPr>
        <p:spPr/>
        <p:txBody>
          <a:bodyPr/>
          <a:lstStyle/>
          <a:p>
            <a:fld id="{CAD6AD3A-E91B-934C-81CD-4C1A27393FE5}" type="slidenum">
              <a:rPr lang="en-US"/>
              <a:t>50</a:t>
            </a:fld>
            <a:endParaRPr lang="en-US"/>
          </a:p>
        </p:txBody>
      </p:sp>
    </p:spTree>
    <p:extLst>
      <p:ext uri="{BB962C8B-B14F-4D97-AF65-F5344CB8AC3E}">
        <p14:creationId xmlns:p14="http://schemas.microsoft.com/office/powerpoint/2010/main" val="2443587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ordering is still critical</a:t>
            </a:r>
          </a:p>
        </p:txBody>
      </p:sp>
      <p:sp>
        <p:nvSpPr>
          <p:cNvPr id="4" name="Slide Number Placeholder 3"/>
          <p:cNvSpPr>
            <a:spLocks noGrp="1"/>
          </p:cNvSpPr>
          <p:nvPr>
            <p:ph type="sldNum" sz="quarter" idx="5"/>
          </p:nvPr>
        </p:nvSpPr>
        <p:spPr/>
        <p:txBody>
          <a:bodyPr/>
          <a:lstStyle/>
          <a:p>
            <a:fld id="{CAD6AD3A-E91B-934C-81CD-4C1A27393FE5}" type="slidenum">
              <a:rPr lang="en-US"/>
              <a:t>51</a:t>
            </a:fld>
            <a:endParaRPr lang="en-US"/>
          </a:p>
        </p:txBody>
      </p:sp>
    </p:spTree>
    <p:extLst>
      <p:ext uri="{BB962C8B-B14F-4D97-AF65-F5344CB8AC3E}">
        <p14:creationId xmlns:p14="http://schemas.microsoft.com/office/powerpoint/2010/main" val="2000236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52</a:t>
            </a:fld>
            <a:endParaRPr lang="en-US"/>
          </a:p>
        </p:txBody>
      </p:sp>
    </p:spTree>
    <p:extLst>
      <p:ext uri="{BB962C8B-B14F-4D97-AF65-F5344CB8AC3E}">
        <p14:creationId xmlns:p14="http://schemas.microsoft.com/office/powerpoint/2010/main" val="2470852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most easily shows the number of diamonds in each clarity class (length of bars)</a:t>
            </a:r>
          </a:p>
          <a:p>
            <a:r>
              <a:rPr lang="en-US"/>
              <a:t>But the count within cut/clarity combo is hard. Are there more diamonds in the Premium cut class in the SI2 or SI1 clarity group? We can’t tell</a:t>
            </a:r>
          </a:p>
          <a:p>
            <a:r>
              <a:rPr lang="en-US"/>
              <a:t>Why?</a:t>
            </a:r>
          </a:p>
          <a:p>
            <a:r>
              <a:rPr lang="en-US"/>
              <a:t>Because decoding lengths on misaligned scales is harder than decoding lengths on a common scale</a:t>
            </a:r>
          </a:p>
        </p:txBody>
      </p:sp>
      <p:sp>
        <p:nvSpPr>
          <p:cNvPr id="4" name="Slide Number Placeholder 3"/>
          <p:cNvSpPr>
            <a:spLocks noGrp="1"/>
          </p:cNvSpPr>
          <p:nvPr>
            <p:ph type="sldNum" sz="quarter" idx="5"/>
          </p:nvPr>
        </p:nvSpPr>
        <p:spPr/>
        <p:txBody>
          <a:bodyPr/>
          <a:lstStyle/>
          <a:p>
            <a:fld id="{CAD6AD3A-E91B-934C-81CD-4C1A27393FE5}" type="slidenum">
              <a:rPr lang="en-US"/>
              <a:t>53</a:t>
            </a:fld>
            <a:endParaRPr lang="en-US"/>
          </a:p>
        </p:txBody>
      </p:sp>
    </p:spTree>
    <p:extLst>
      <p:ext uri="{BB962C8B-B14F-4D97-AF65-F5344CB8AC3E}">
        <p14:creationId xmlns:p14="http://schemas.microsoft.com/office/powerpoint/2010/main" val="1225900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Parallel coordinates plot encodes the count of each clarity/cut class as the position on a common scale</a:t>
            </a:r>
          </a:p>
          <a:p>
            <a:r>
              <a:rPr lang="en-US"/>
              <a:t>You have lost info about totals in each clarity group, so add that in as a separate line or separate plot if you need that info</a:t>
            </a:r>
          </a:p>
        </p:txBody>
      </p:sp>
      <p:sp>
        <p:nvSpPr>
          <p:cNvPr id="4" name="Slide Number Placeholder 3"/>
          <p:cNvSpPr>
            <a:spLocks noGrp="1"/>
          </p:cNvSpPr>
          <p:nvPr>
            <p:ph type="sldNum" sz="quarter" idx="5"/>
          </p:nvPr>
        </p:nvSpPr>
        <p:spPr/>
        <p:txBody>
          <a:bodyPr/>
          <a:lstStyle/>
          <a:p>
            <a:fld id="{CAD6AD3A-E91B-934C-81CD-4C1A27393FE5}" type="slidenum">
              <a:rPr lang="en-US"/>
              <a:t>54</a:t>
            </a:fld>
            <a:endParaRPr lang="en-US"/>
          </a:p>
        </p:txBody>
      </p:sp>
    </p:spTree>
    <p:extLst>
      <p:ext uri="{BB962C8B-B14F-4D97-AF65-F5344CB8AC3E}">
        <p14:creationId xmlns:p14="http://schemas.microsoft.com/office/powerpoint/2010/main" val="4030369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55</a:t>
            </a:fld>
            <a:endParaRPr lang="en-US"/>
          </a:p>
        </p:txBody>
      </p:sp>
    </p:spTree>
    <p:extLst>
      <p:ext uri="{BB962C8B-B14F-4D97-AF65-F5344CB8AC3E}">
        <p14:creationId xmlns:p14="http://schemas.microsoft.com/office/powerpoint/2010/main" val="259684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56</a:t>
            </a:fld>
            <a:endParaRPr lang="en-US"/>
          </a:p>
        </p:txBody>
      </p:sp>
    </p:spTree>
    <p:extLst>
      <p:ext uri="{BB962C8B-B14F-4D97-AF65-F5344CB8AC3E}">
        <p14:creationId xmlns:p14="http://schemas.microsoft.com/office/powerpoint/2010/main" val="2421195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have gridlines at all?</a:t>
            </a:r>
          </a:p>
          <a:p>
            <a:r>
              <a:rPr lang="en-US"/>
              <a:t>How does the peak in Tuvalu’s TB incidence compare to the same time period in Kiribati – hard to tell without gridlines</a:t>
            </a:r>
          </a:p>
        </p:txBody>
      </p:sp>
      <p:sp>
        <p:nvSpPr>
          <p:cNvPr id="4" name="Slide Number Placeholder 3"/>
          <p:cNvSpPr>
            <a:spLocks noGrp="1"/>
          </p:cNvSpPr>
          <p:nvPr>
            <p:ph type="sldNum" sz="quarter" idx="5"/>
          </p:nvPr>
        </p:nvSpPr>
        <p:spPr/>
        <p:txBody>
          <a:bodyPr/>
          <a:lstStyle/>
          <a:p>
            <a:fld id="{CAD6AD3A-E91B-934C-81CD-4C1A27393FE5}" type="slidenum">
              <a:rPr lang="en-US"/>
              <a:t>57</a:t>
            </a:fld>
            <a:endParaRPr lang="en-US"/>
          </a:p>
        </p:txBody>
      </p:sp>
    </p:spTree>
    <p:extLst>
      <p:ext uri="{BB962C8B-B14F-4D97-AF65-F5344CB8AC3E}">
        <p14:creationId xmlns:p14="http://schemas.microsoft.com/office/powerpoint/2010/main" val="3066047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Same plot but with gridlines. With the simple addition of gridlines we are able to see that in 2003 Tuvalu’s TB incidence peak is above 350 while in Kiribati in 2003 it is up at 400. Because we are looking within a smaller box, we are more easily able to detect small differences</a:t>
            </a:r>
          </a:p>
        </p:txBody>
      </p:sp>
      <p:sp>
        <p:nvSpPr>
          <p:cNvPr id="4" name="Slide Number Placeholder 3"/>
          <p:cNvSpPr>
            <a:spLocks noGrp="1"/>
          </p:cNvSpPr>
          <p:nvPr>
            <p:ph type="sldNum" sz="quarter" idx="5"/>
          </p:nvPr>
        </p:nvSpPr>
        <p:spPr/>
        <p:txBody>
          <a:bodyPr/>
          <a:lstStyle/>
          <a:p>
            <a:fld id="{CAD6AD3A-E91B-934C-81CD-4C1A27393FE5}" type="slidenum">
              <a:rPr lang="en-US"/>
              <a:t>58</a:t>
            </a:fld>
            <a:endParaRPr lang="en-US"/>
          </a:p>
        </p:txBody>
      </p:sp>
    </p:spTree>
    <p:extLst>
      <p:ext uri="{BB962C8B-B14F-4D97-AF65-F5344CB8AC3E}">
        <p14:creationId xmlns:p14="http://schemas.microsoft.com/office/powerpoint/2010/main" val="1736446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Even better would be all 4 countries on the same plot so we don’t have to do 2 separate lookups</a:t>
            </a:r>
          </a:p>
        </p:txBody>
      </p:sp>
      <p:sp>
        <p:nvSpPr>
          <p:cNvPr id="4" name="Slide Number Placeholder 3"/>
          <p:cNvSpPr>
            <a:spLocks noGrp="1"/>
          </p:cNvSpPr>
          <p:nvPr>
            <p:ph type="sldNum" sz="quarter" idx="5"/>
          </p:nvPr>
        </p:nvSpPr>
        <p:spPr/>
        <p:txBody>
          <a:bodyPr/>
          <a:lstStyle/>
          <a:p>
            <a:fld id="{CAD6AD3A-E91B-934C-81CD-4C1A27393FE5}" type="slidenum">
              <a:rPr lang="en-US"/>
              <a:t>59</a:t>
            </a:fld>
            <a:endParaRPr lang="en-US"/>
          </a:p>
        </p:txBody>
      </p:sp>
    </p:spTree>
    <p:extLst>
      <p:ext uri="{BB962C8B-B14F-4D97-AF65-F5344CB8AC3E}">
        <p14:creationId xmlns:p14="http://schemas.microsoft.com/office/powerpoint/2010/main" val="3754571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Decent, not perfect</a:t>
            </a:r>
          </a:p>
          <a:p>
            <a:r>
              <a:rPr lang="en-US" dirty="0"/>
              <a:t>Colors are distracting. </a:t>
            </a:r>
          </a:p>
          <a:p>
            <a:r>
              <a:rPr lang="en-US" dirty="0"/>
              <a:t>Graphs and viz look pretty nice.</a:t>
            </a:r>
          </a:p>
          <a:p>
            <a:r>
              <a:rPr lang="en-US" dirty="0"/>
              <a:t>City pictures not entirely necessary</a:t>
            </a:r>
          </a:p>
          <a:p>
            <a:endParaRPr lang="en-US" dirty="0"/>
          </a:p>
        </p:txBody>
      </p:sp>
      <p:sp>
        <p:nvSpPr>
          <p:cNvPr id="4" name="Slide Number Placeholder 3"/>
          <p:cNvSpPr>
            <a:spLocks noGrp="1"/>
          </p:cNvSpPr>
          <p:nvPr>
            <p:ph type="sldNum" sz="quarter" idx="5"/>
          </p:nvPr>
        </p:nvSpPr>
        <p:spPr/>
        <p:txBody>
          <a:bodyPr/>
          <a:lstStyle/>
          <a:p>
            <a:fld id="{2FC73666-DD1F-2548-87F8-88C65B40C98C}" type="slidenum">
              <a:rPr lang="en-US" smtClean="0"/>
              <a:t>12</a:t>
            </a:fld>
            <a:endParaRPr lang="en-US"/>
          </a:p>
        </p:txBody>
      </p:sp>
    </p:spTree>
    <p:extLst>
      <p:ext uri="{BB962C8B-B14F-4D97-AF65-F5344CB8AC3E}">
        <p14:creationId xmlns:p14="http://schemas.microsoft.com/office/powerpoint/2010/main" val="40401775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60</a:t>
            </a:fld>
            <a:endParaRPr lang="en-US"/>
          </a:p>
        </p:txBody>
      </p:sp>
    </p:spTree>
    <p:extLst>
      <p:ext uri="{BB962C8B-B14F-4D97-AF65-F5344CB8AC3E}">
        <p14:creationId xmlns:p14="http://schemas.microsoft.com/office/powerpoint/2010/main" val="1311521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61</a:t>
            </a:fld>
            <a:endParaRPr lang="en-US"/>
          </a:p>
        </p:txBody>
      </p:sp>
    </p:spTree>
    <p:extLst>
      <p:ext uri="{BB962C8B-B14F-4D97-AF65-F5344CB8AC3E}">
        <p14:creationId xmlns:p14="http://schemas.microsoft.com/office/powerpoint/2010/main" val="30959788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include 0 since we are relying on preattentive processing of color saturation to tell us the incidence of TB relative to 0</a:t>
            </a:r>
          </a:p>
        </p:txBody>
      </p:sp>
      <p:sp>
        <p:nvSpPr>
          <p:cNvPr id="4" name="Slide Number Placeholder 3"/>
          <p:cNvSpPr>
            <a:spLocks noGrp="1"/>
          </p:cNvSpPr>
          <p:nvPr>
            <p:ph type="sldNum" sz="quarter" idx="5"/>
          </p:nvPr>
        </p:nvSpPr>
        <p:spPr/>
        <p:txBody>
          <a:bodyPr/>
          <a:lstStyle/>
          <a:p>
            <a:fld id="{CAD6AD3A-E91B-934C-81CD-4C1A27393FE5}" type="slidenum">
              <a:rPr lang="en-US"/>
              <a:t>62</a:t>
            </a:fld>
            <a:endParaRPr lang="en-US"/>
          </a:p>
        </p:txBody>
      </p:sp>
    </p:spTree>
    <p:extLst>
      <p:ext uri="{BB962C8B-B14F-4D97-AF65-F5344CB8AC3E}">
        <p14:creationId xmlns:p14="http://schemas.microsoft.com/office/powerpoint/2010/main" val="3301450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zero should be included since the size of the area of the dot corresponds directly to the TB incidence relative to 0. 0 TB would have 0 area</a:t>
            </a:r>
          </a:p>
        </p:txBody>
      </p:sp>
      <p:sp>
        <p:nvSpPr>
          <p:cNvPr id="4" name="Slide Number Placeholder 3"/>
          <p:cNvSpPr>
            <a:spLocks noGrp="1"/>
          </p:cNvSpPr>
          <p:nvPr>
            <p:ph type="sldNum" sz="quarter" idx="5"/>
          </p:nvPr>
        </p:nvSpPr>
        <p:spPr/>
        <p:txBody>
          <a:bodyPr/>
          <a:lstStyle/>
          <a:p>
            <a:fld id="{CAD6AD3A-E91B-934C-81CD-4C1A27393FE5}" type="slidenum">
              <a:rPr lang="en-US"/>
              <a:t>63</a:t>
            </a:fld>
            <a:endParaRPr lang="en-US"/>
          </a:p>
        </p:txBody>
      </p:sp>
    </p:spTree>
    <p:extLst>
      <p:ext uri="{BB962C8B-B14F-4D97-AF65-F5344CB8AC3E}">
        <p14:creationId xmlns:p14="http://schemas.microsoft.com/office/powerpoint/2010/main" val="1013492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in a plot like this where the encoding is position on a common scale. Is including zero on the scale important? For the tuberculosis dataset, we did include 0 but only because it was close to the minimum tb value</a:t>
            </a:r>
          </a:p>
        </p:txBody>
      </p:sp>
      <p:sp>
        <p:nvSpPr>
          <p:cNvPr id="4" name="Slide Number Placeholder 3"/>
          <p:cNvSpPr>
            <a:spLocks noGrp="1"/>
          </p:cNvSpPr>
          <p:nvPr>
            <p:ph type="sldNum" sz="quarter" idx="5"/>
          </p:nvPr>
        </p:nvSpPr>
        <p:spPr/>
        <p:txBody>
          <a:bodyPr/>
          <a:lstStyle/>
          <a:p>
            <a:fld id="{CAD6AD3A-E91B-934C-81CD-4C1A27393FE5}" type="slidenum">
              <a:rPr lang="en-US"/>
              <a:t>64</a:t>
            </a:fld>
            <a:endParaRPr lang="en-US"/>
          </a:p>
        </p:txBody>
      </p:sp>
    </p:spTree>
    <p:extLst>
      <p:ext uri="{BB962C8B-B14F-4D97-AF65-F5344CB8AC3E}">
        <p14:creationId xmlns:p14="http://schemas.microsoft.com/office/powerpoint/2010/main" val="1120779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dataset, the minimum miles per gallon any model of car gets is above 10. Because we are comparing the positions with each other rather than the length of the bars, including zero here is not necessary and just wastes space.</a:t>
            </a:r>
          </a:p>
        </p:txBody>
      </p:sp>
      <p:sp>
        <p:nvSpPr>
          <p:cNvPr id="4" name="Slide Number Placeholder 3"/>
          <p:cNvSpPr>
            <a:spLocks noGrp="1"/>
          </p:cNvSpPr>
          <p:nvPr>
            <p:ph type="sldNum" sz="quarter" idx="5"/>
          </p:nvPr>
        </p:nvSpPr>
        <p:spPr/>
        <p:txBody>
          <a:bodyPr/>
          <a:lstStyle/>
          <a:p>
            <a:fld id="{CAD6AD3A-E91B-934C-81CD-4C1A27393FE5}" type="slidenum">
              <a:rPr lang="en-US"/>
              <a:t>65</a:t>
            </a:fld>
            <a:endParaRPr lang="en-US"/>
          </a:p>
        </p:txBody>
      </p:sp>
    </p:spTree>
    <p:extLst>
      <p:ext uri="{BB962C8B-B14F-4D97-AF65-F5344CB8AC3E}">
        <p14:creationId xmlns:p14="http://schemas.microsoft.com/office/powerpoint/2010/main" val="242546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 chart – people say that readers are comparing position of the ends of the bar but if you draw the bar, I say you are encouraging people to detect and compare the lengths of the bar. Therefore, they should start at zero</a:t>
            </a:r>
          </a:p>
        </p:txBody>
      </p:sp>
      <p:sp>
        <p:nvSpPr>
          <p:cNvPr id="4" name="Slide Number Placeholder 3"/>
          <p:cNvSpPr>
            <a:spLocks noGrp="1"/>
          </p:cNvSpPr>
          <p:nvPr>
            <p:ph type="sldNum" sz="quarter" idx="5"/>
          </p:nvPr>
        </p:nvSpPr>
        <p:spPr/>
        <p:txBody>
          <a:bodyPr/>
          <a:lstStyle/>
          <a:p>
            <a:fld id="{CAD6AD3A-E91B-934C-81CD-4C1A27393FE5}" type="slidenum">
              <a:rPr lang="en-US"/>
              <a:t>66</a:t>
            </a:fld>
            <a:endParaRPr lang="en-US"/>
          </a:p>
        </p:txBody>
      </p:sp>
    </p:spTree>
    <p:extLst>
      <p:ext uri="{BB962C8B-B14F-4D97-AF65-F5344CB8AC3E}">
        <p14:creationId xmlns:p14="http://schemas.microsoft.com/office/powerpoint/2010/main" val="899679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 chart – people say that readers are comparing position of the ends of the bar but if you draw the bar, I say you are encouraging people to detect and compare the lengths of the bar. Therefore, they should start at zero</a:t>
            </a:r>
          </a:p>
        </p:txBody>
      </p:sp>
      <p:sp>
        <p:nvSpPr>
          <p:cNvPr id="4" name="Slide Number Placeholder 3"/>
          <p:cNvSpPr>
            <a:spLocks noGrp="1"/>
          </p:cNvSpPr>
          <p:nvPr>
            <p:ph type="sldNum" sz="quarter" idx="5"/>
          </p:nvPr>
        </p:nvSpPr>
        <p:spPr/>
        <p:txBody>
          <a:bodyPr/>
          <a:lstStyle/>
          <a:p>
            <a:fld id="{CAD6AD3A-E91B-934C-81CD-4C1A27393FE5}" type="slidenum">
              <a:rPr lang="en-US"/>
              <a:t>67</a:t>
            </a:fld>
            <a:endParaRPr lang="en-US"/>
          </a:p>
        </p:txBody>
      </p:sp>
    </p:spTree>
    <p:extLst>
      <p:ext uri="{BB962C8B-B14F-4D97-AF65-F5344CB8AC3E}">
        <p14:creationId xmlns:p14="http://schemas.microsoft.com/office/powerpoint/2010/main" val="349123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68</a:t>
            </a:fld>
            <a:endParaRPr lang="en-US"/>
          </a:p>
        </p:txBody>
      </p:sp>
    </p:spTree>
    <p:extLst>
      <p:ext uri="{BB962C8B-B14F-4D97-AF65-F5344CB8AC3E}">
        <p14:creationId xmlns:p14="http://schemas.microsoft.com/office/powerpoint/2010/main" val="2371240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72</a:t>
            </a:fld>
            <a:endParaRPr lang="en-US"/>
          </a:p>
        </p:txBody>
      </p:sp>
    </p:spTree>
    <p:extLst>
      <p:ext uri="{BB962C8B-B14F-4D97-AF65-F5344CB8AC3E}">
        <p14:creationId xmlns:p14="http://schemas.microsoft.com/office/powerpoint/2010/main" val="119207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not eye-popping, but contains the most important ideas.</a:t>
            </a:r>
          </a:p>
          <a:p>
            <a:r>
              <a:rPr lang="en-US" dirty="0"/>
              <a:t>Can understand this with or without the presenter there.</a:t>
            </a:r>
          </a:p>
          <a:p>
            <a:r>
              <a:rPr lang="en-US" dirty="0"/>
              <a:t>Really like the Graph titles giving the conclusion</a:t>
            </a:r>
          </a:p>
        </p:txBody>
      </p:sp>
      <p:sp>
        <p:nvSpPr>
          <p:cNvPr id="4" name="Slide Number Placeholder 3"/>
          <p:cNvSpPr>
            <a:spLocks noGrp="1"/>
          </p:cNvSpPr>
          <p:nvPr>
            <p:ph type="sldNum" sz="quarter" idx="5"/>
          </p:nvPr>
        </p:nvSpPr>
        <p:spPr/>
        <p:txBody>
          <a:bodyPr/>
          <a:lstStyle/>
          <a:p>
            <a:fld id="{2FC73666-DD1F-2548-87F8-88C65B40C98C}" type="slidenum">
              <a:rPr lang="en-US" smtClean="0"/>
              <a:t>13</a:t>
            </a:fld>
            <a:endParaRPr lang="en-US"/>
          </a:p>
        </p:txBody>
      </p:sp>
    </p:spTree>
    <p:extLst>
      <p:ext uri="{BB962C8B-B14F-4D97-AF65-F5344CB8AC3E}">
        <p14:creationId xmlns:p14="http://schemas.microsoft.com/office/powerpoint/2010/main" val="3212534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73</a:t>
            </a:fld>
            <a:endParaRPr lang="en-US"/>
          </a:p>
        </p:txBody>
      </p:sp>
    </p:spTree>
    <p:extLst>
      <p:ext uri="{BB962C8B-B14F-4D97-AF65-F5344CB8AC3E}">
        <p14:creationId xmlns:p14="http://schemas.microsoft.com/office/powerpoint/2010/main" val="210451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even need viz? BC looking at raw data does not help us decipher meaning. </a:t>
            </a:r>
          </a:p>
          <a:p>
            <a:r>
              <a:rPr lang="en-US" dirty="0"/>
              <a:t>Purpose of a viz: Communication: Make new ideas pop into the heads of audience</a:t>
            </a:r>
          </a:p>
        </p:txBody>
      </p:sp>
      <p:sp>
        <p:nvSpPr>
          <p:cNvPr id="4" name="Slide Number Placeholder 3"/>
          <p:cNvSpPr>
            <a:spLocks noGrp="1"/>
          </p:cNvSpPr>
          <p:nvPr>
            <p:ph type="sldNum" sz="quarter" idx="5"/>
          </p:nvPr>
        </p:nvSpPr>
        <p:spPr/>
        <p:txBody>
          <a:bodyPr/>
          <a:lstStyle/>
          <a:p>
            <a:fld id="{CAD6AD3A-E91B-934C-81CD-4C1A27393FE5}" type="slidenum">
              <a:rPr lang="en-US"/>
              <a:t>16</a:t>
            </a:fld>
            <a:endParaRPr lang="en-US"/>
          </a:p>
        </p:txBody>
      </p:sp>
    </p:spTree>
    <p:extLst>
      <p:ext uri="{BB962C8B-B14F-4D97-AF65-F5344CB8AC3E}">
        <p14:creationId xmlns:p14="http://schemas.microsoft.com/office/powerpoint/2010/main" val="1010410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out what relationship these 3 variables have.</a:t>
            </a:r>
          </a:p>
          <a:p>
            <a:r>
              <a:rPr lang="en-US"/>
              <a:t>We have choices in how to visualize and those choices are important</a:t>
            </a:r>
          </a:p>
        </p:txBody>
      </p:sp>
      <p:sp>
        <p:nvSpPr>
          <p:cNvPr id="4" name="Slide Number Placeholder 3"/>
          <p:cNvSpPr>
            <a:spLocks noGrp="1"/>
          </p:cNvSpPr>
          <p:nvPr>
            <p:ph type="sldNum" sz="quarter" idx="5"/>
          </p:nvPr>
        </p:nvSpPr>
        <p:spPr/>
        <p:txBody>
          <a:bodyPr/>
          <a:lstStyle/>
          <a:p>
            <a:fld id="{CAD6AD3A-E91B-934C-81CD-4C1A27393FE5}" type="slidenum">
              <a:rPr lang="en-US"/>
              <a:t>17</a:t>
            </a:fld>
            <a:endParaRPr lang="en-US"/>
          </a:p>
        </p:txBody>
      </p:sp>
    </p:spTree>
    <p:extLst>
      <p:ext uri="{BB962C8B-B14F-4D97-AF65-F5344CB8AC3E}">
        <p14:creationId xmlns:p14="http://schemas.microsoft.com/office/powerpoint/2010/main" val="3797995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graphed the variable i along the x axis and have plotted the variables A and B as lines. Looks nice, but maybe not the best way to show the relationship between A and B</a:t>
            </a:r>
          </a:p>
          <a:p>
            <a:endParaRPr lang="en-US"/>
          </a:p>
          <a:p>
            <a:r>
              <a:rPr lang="en-US"/>
              <a:t>What if instead of mapping the variable I to the x-axis, we mapped a to the X-axis and b to the Y-axis?</a:t>
            </a:r>
          </a:p>
        </p:txBody>
      </p:sp>
      <p:sp>
        <p:nvSpPr>
          <p:cNvPr id="4" name="Slide Number Placeholder 3"/>
          <p:cNvSpPr>
            <a:spLocks noGrp="1"/>
          </p:cNvSpPr>
          <p:nvPr>
            <p:ph type="sldNum" sz="quarter" idx="5"/>
          </p:nvPr>
        </p:nvSpPr>
        <p:spPr/>
        <p:txBody>
          <a:bodyPr/>
          <a:lstStyle/>
          <a:p>
            <a:fld id="{CAD6AD3A-E91B-934C-81CD-4C1A27393FE5}" type="slidenum">
              <a:rPr lang="en-US"/>
              <a:t>18</a:t>
            </a:fld>
            <a:endParaRPr lang="en-US"/>
          </a:p>
        </p:txBody>
      </p:sp>
    </p:spTree>
    <p:extLst>
      <p:ext uri="{BB962C8B-B14F-4D97-AF65-F5344CB8AC3E}">
        <p14:creationId xmlns:p14="http://schemas.microsoft.com/office/powerpoint/2010/main" val="269665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0C6404-AD6E-4860-8E75-697CA40B95DA}" type="datetimeFigureOut">
              <a:rPr lang="en-US" dirty="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9/15/2022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9/15/2022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9/15/2022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9/15/2022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9/15/2022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uides.hsl.virginia.edu/david-martin" TargetMode="External"/><Relationship Id="rId2" Type="http://schemas.openxmlformats.org/officeDocument/2006/relationships/hyperlink" Target="mailto:dnm5ca@virginia.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canva.com/colors/color-whee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2EE9-7493-4FD5-BCAC-F9A8C414E2D9}"/>
              </a:ext>
            </a:extLst>
          </p:cNvPr>
          <p:cNvSpPr>
            <a:spLocks noGrp="1"/>
          </p:cNvSpPr>
          <p:nvPr>
            <p:ph type="ctrTitle"/>
          </p:nvPr>
        </p:nvSpPr>
        <p:spPr/>
        <p:txBody>
          <a:bodyPr>
            <a:normAutofit/>
          </a:bodyPr>
          <a:lstStyle/>
          <a:p>
            <a:r>
              <a:rPr lang="en-US" dirty="0"/>
              <a:t>Best Practices in Posters and data visualizations</a:t>
            </a:r>
          </a:p>
        </p:txBody>
      </p:sp>
      <p:sp>
        <p:nvSpPr>
          <p:cNvPr id="3" name="Subtitle 2">
            <a:extLst>
              <a:ext uri="{FF2B5EF4-FFF2-40B4-BE49-F238E27FC236}">
                <a16:creationId xmlns:a16="http://schemas.microsoft.com/office/drawing/2014/main" id="{F197D154-2572-97D1-9A61-AECD194D0AB3}"/>
              </a:ext>
            </a:extLst>
          </p:cNvPr>
          <p:cNvSpPr>
            <a:spLocks noGrp="1"/>
          </p:cNvSpPr>
          <p:nvPr>
            <p:ph type="subTitle" idx="1"/>
          </p:nvPr>
        </p:nvSpPr>
        <p:spPr>
          <a:xfrm>
            <a:off x="2695194" y="4352544"/>
            <a:ext cx="6801612" cy="1796796"/>
          </a:xfrm>
        </p:spPr>
        <p:txBody>
          <a:bodyPr>
            <a:normAutofit/>
          </a:bodyPr>
          <a:lstStyle/>
          <a:p>
            <a:r>
              <a:rPr lang="en-US" b="1" dirty="0"/>
              <a:t>David Martin</a:t>
            </a:r>
          </a:p>
          <a:p>
            <a:r>
              <a:rPr lang="en-US" b="1" dirty="0"/>
              <a:t>Clinical Research Data Specialist</a:t>
            </a:r>
          </a:p>
          <a:p>
            <a:r>
              <a:rPr lang="en-US" b="1" dirty="0">
                <a:hlinkClick r:id="rId2"/>
              </a:rPr>
              <a:t>dnm5ca@virginia.edu</a:t>
            </a:r>
            <a:endParaRPr lang="en-US" b="1" dirty="0"/>
          </a:p>
          <a:p>
            <a:r>
              <a:rPr lang="en-US" b="1" dirty="0">
                <a:hlinkClick r:id="rId3"/>
              </a:rPr>
              <a:t>https://guides.hsl.virginia.edu/david-martin</a:t>
            </a:r>
            <a:endParaRPr lang="en-US" b="1" dirty="0"/>
          </a:p>
          <a:p>
            <a:endParaRPr lang="en-US" dirty="0"/>
          </a:p>
          <a:p>
            <a:endParaRPr lang="en-US" dirty="0"/>
          </a:p>
        </p:txBody>
      </p:sp>
    </p:spTree>
    <p:extLst>
      <p:ext uri="{BB962C8B-B14F-4D97-AF65-F5344CB8AC3E}">
        <p14:creationId xmlns:p14="http://schemas.microsoft.com/office/powerpoint/2010/main" val="1362465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9E79-4C32-4929-8236-5DC0DBDD693C}"/>
              </a:ext>
            </a:extLst>
          </p:cNvPr>
          <p:cNvSpPr>
            <a:spLocks noGrp="1"/>
          </p:cNvSpPr>
          <p:nvPr>
            <p:ph type="title"/>
          </p:nvPr>
        </p:nvSpPr>
        <p:spPr>
          <a:xfrm>
            <a:off x="228601" y="526542"/>
            <a:ext cx="3428999" cy="1969008"/>
          </a:xfrm>
        </p:spPr>
        <p:txBody>
          <a:bodyPr/>
          <a:lstStyle/>
          <a:p>
            <a:r>
              <a:rPr lang="en-US" dirty="0"/>
              <a:t>What does a pretty good poster look like</a:t>
            </a:r>
          </a:p>
        </p:txBody>
      </p:sp>
      <p:pic>
        <p:nvPicPr>
          <p:cNvPr id="7" name="Content Placeholder 6" descr="Graphical user interface, website&#10;&#10;Description automatically generated">
            <a:extLst>
              <a:ext uri="{FF2B5EF4-FFF2-40B4-BE49-F238E27FC236}">
                <a16:creationId xmlns:a16="http://schemas.microsoft.com/office/drawing/2014/main" id="{F84ECB96-D504-A24B-43BE-8A5771C79823}"/>
              </a:ext>
            </a:extLst>
          </p:cNvPr>
          <p:cNvPicPr>
            <a:picLocks noGrp="1" noChangeAspect="1"/>
          </p:cNvPicPr>
          <p:nvPr>
            <p:ph idx="1"/>
          </p:nvPr>
        </p:nvPicPr>
        <p:blipFill>
          <a:blip r:embed="rId3"/>
          <a:stretch>
            <a:fillRect/>
          </a:stretch>
        </p:blipFill>
        <p:spPr>
          <a:xfrm>
            <a:off x="3819524" y="275965"/>
            <a:ext cx="8143875" cy="6582035"/>
          </a:xfrm>
        </p:spPr>
      </p:pic>
      <p:sp>
        <p:nvSpPr>
          <p:cNvPr id="5" name="TextBox 4">
            <a:extLst>
              <a:ext uri="{FF2B5EF4-FFF2-40B4-BE49-F238E27FC236}">
                <a16:creationId xmlns:a16="http://schemas.microsoft.com/office/drawing/2014/main" id="{A5EEBF2F-0616-AD1E-57AE-527F850FB9F3}"/>
              </a:ext>
            </a:extLst>
          </p:cNvPr>
          <p:cNvSpPr txBox="1"/>
          <p:nvPr/>
        </p:nvSpPr>
        <p:spPr>
          <a:xfrm>
            <a:off x="76201" y="2800517"/>
            <a:ext cx="3114675" cy="923330"/>
          </a:xfrm>
          <a:prstGeom prst="rect">
            <a:avLst/>
          </a:prstGeom>
          <a:noFill/>
        </p:spPr>
        <p:txBody>
          <a:bodyPr wrap="square">
            <a:spAutoFit/>
          </a:bodyPr>
          <a:lstStyle/>
          <a:p>
            <a:r>
              <a:rPr lang="en-US" dirty="0"/>
              <a:t>From: https://ugs.utexas.edu/our/poster/samples</a:t>
            </a:r>
          </a:p>
        </p:txBody>
      </p:sp>
    </p:spTree>
    <p:extLst>
      <p:ext uri="{BB962C8B-B14F-4D97-AF65-F5344CB8AC3E}">
        <p14:creationId xmlns:p14="http://schemas.microsoft.com/office/powerpoint/2010/main" val="39315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43181A6-41CE-8108-AB30-7E5F95A9F01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A5C3F55D-4C78-7402-1B9F-6D3F90DC2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0"/>
            <a:ext cx="8572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019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9E79-4C32-4929-8236-5DC0DBDD693C}"/>
              </a:ext>
            </a:extLst>
          </p:cNvPr>
          <p:cNvSpPr>
            <a:spLocks noGrp="1"/>
          </p:cNvSpPr>
          <p:nvPr>
            <p:ph type="title"/>
          </p:nvPr>
        </p:nvSpPr>
        <p:spPr>
          <a:xfrm>
            <a:off x="228601" y="526542"/>
            <a:ext cx="3428999" cy="1969008"/>
          </a:xfrm>
        </p:spPr>
        <p:txBody>
          <a:bodyPr/>
          <a:lstStyle/>
          <a:p>
            <a:r>
              <a:rPr lang="en-US" dirty="0"/>
              <a:t>What does Good, Simple Poster Looks like</a:t>
            </a:r>
          </a:p>
        </p:txBody>
      </p:sp>
      <p:sp>
        <p:nvSpPr>
          <p:cNvPr id="5" name="TextBox 4">
            <a:extLst>
              <a:ext uri="{FF2B5EF4-FFF2-40B4-BE49-F238E27FC236}">
                <a16:creationId xmlns:a16="http://schemas.microsoft.com/office/drawing/2014/main" id="{A5EEBF2F-0616-AD1E-57AE-527F850FB9F3}"/>
              </a:ext>
            </a:extLst>
          </p:cNvPr>
          <p:cNvSpPr txBox="1"/>
          <p:nvPr/>
        </p:nvSpPr>
        <p:spPr>
          <a:xfrm>
            <a:off x="76201" y="2800517"/>
            <a:ext cx="3114675" cy="923330"/>
          </a:xfrm>
          <a:prstGeom prst="rect">
            <a:avLst/>
          </a:prstGeom>
          <a:noFill/>
        </p:spPr>
        <p:txBody>
          <a:bodyPr wrap="square">
            <a:spAutoFit/>
          </a:bodyPr>
          <a:lstStyle/>
          <a:p>
            <a:r>
              <a:rPr lang="en-US" dirty="0"/>
              <a:t>From: https://projects.ncsu.edu/project/posters/examples/Flounder/</a:t>
            </a:r>
          </a:p>
        </p:txBody>
      </p:sp>
      <p:pic>
        <p:nvPicPr>
          <p:cNvPr id="2050" name="Picture 2" descr="Image of flounder poster">
            <a:extLst>
              <a:ext uri="{FF2B5EF4-FFF2-40B4-BE49-F238E27FC236}">
                <a16:creationId xmlns:a16="http://schemas.microsoft.com/office/drawing/2014/main" id="{575E6B4C-C662-2CE4-DC40-08FD40BD7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540" y="780738"/>
            <a:ext cx="6684963" cy="496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89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of flounder poster">
            <a:extLst>
              <a:ext uri="{FF2B5EF4-FFF2-40B4-BE49-F238E27FC236}">
                <a16:creationId xmlns:a16="http://schemas.microsoft.com/office/drawing/2014/main" id="{53140A91-BBC3-9A2D-5C89-AD861973E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68" y="0"/>
            <a:ext cx="9237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0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BD42-B3F5-D89B-0447-D6F4FA0DD180}"/>
              </a:ext>
            </a:extLst>
          </p:cNvPr>
          <p:cNvSpPr>
            <a:spLocks noGrp="1"/>
          </p:cNvSpPr>
          <p:nvPr>
            <p:ph type="title"/>
          </p:nvPr>
        </p:nvSpPr>
        <p:spPr/>
        <p:txBody>
          <a:bodyPr/>
          <a:lstStyle/>
          <a:p>
            <a:r>
              <a:rPr lang="en-US" dirty="0"/>
              <a:t>Creating Effective Visualizations</a:t>
            </a:r>
          </a:p>
        </p:txBody>
      </p:sp>
    </p:spTree>
    <p:extLst>
      <p:ext uri="{BB962C8B-B14F-4D97-AF65-F5344CB8AC3E}">
        <p14:creationId xmlns:p14="http://schemas.microsoft.com/office/powerpoint/2010/main" val="131040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5153-1C0D-7054-78FE-FF7174071683}"/>
              </a:ext>
            </a:extLst>
          </p:cNvPr>
          <p:cNvSpPr>
            <a:spLocks noGrp="1"/>
          </p:cNvSpPr>
          <p:nvPr>
            <p:ph type="title"/>
          </p:nvPr>
        </p:nvSpPr>
        <p:spPr/>
        <p:txBody>
          <a:bodyPr/>
          <a:lstStyle/>
          <a:p>
            <a:r>
              <a:rPr lang="en-US" dirty="0"/>
              <a:t>Important things to keep in Mind</a:t>
            </a:r>
          </a:p>
        </p:txBody>
      </p:sp>
      <p:sp>
        <p:nvSpPr>
          <p:cNvPr id="3" name="Content Placeholder 2">
            <a:extLst>
              <a:ext uri="{FF2B5EF4-FFF2-40B4-BE49-F238E27FC236}">
                <a16:creationId xmlns:a16="http://schemas.microsoft.com/office/drawing/2014/main" id="{B22765A9-42AB-2D4F-4AA4-CDB194045503}"/>
              </a:ext>
            </a:extLst>
          </p:cNvPr>
          <p:cNvSpPr>
            <a:spLocks noGrp="1"/>
          </p:cNvSpPr>
          <p:nvPr>
            <p:ph idx="1"/>
          </p:nvPr>
        </p:nvSpPr>
        <p:spPr/>
        <p:txBody>
          <a:bodyPr>
            <a:normAutofit/>
          </a:bodyPr>
          <a:lstStyle/>
          <a:p>
            <a:r>
              <a:rPr lang="en-US" sz="2000" dirty="0"/>
              <a:t>Like the poster, data visualizations are all about getting your main point across.</a:t>
            </a:r>
          </a:p>
          <a:p>
            <a:r>
              <a:rPr lang="en-US" sz="2000" dirty="0"/>
              <a:t>This is very difficult to do with raw numbers and sometimes tricky to do with summary statistics</a:t>
            </a:r>
          </a:p>
          <a:p>
            <a:pPr lvl="1"/>
            <a:r>
              <a:rPr lang="en-US" sz="1800" dirty="0"/>
              <a:t>Choose the right visualization</a:t>
            </a:r>
          </a:p>
          <a:p>
            <a:pPr lvl="1"/>
            <a:r>
              <a:rPr lang="en-US" sz="1800" dirty="0"/>
              <a:t>Illustrate the point to your audience, should not need to take much deciphering on their part</a:t>
            </a:r>
          </a:p>
        </p:txBody>
      </p:sp>
    </p:spTree>
    <p:extLst>
      <p:ext uri="{BB962C8B-B14F-4D97-AF65-F5344CB8AC3E}">
        <p14:creationId xmlns:p14="http://schemas.microsoft.com/office/powerpoint/2010/main" val="294973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15D5-BEF0-CB48-8C2F-EFCEB6427CAC}"/>
              </a:ext>
            </a:extLst>
          </p:cNvPr>
          <p:cNvSpPr>
            <a:spLocks noGrp="1"/>
          </p:cNvSpPr>
          <p:nvPr>
            <p:ph type="title"/>
          </p:nvPr>
        </p:nvSpPr>
        <p:spPr>
          <a:xfrm>
            <a:off x="1894954" y="365127"/>
            <a:ext cx="8560497" cy="1325563"/>
          </a:xfrm>
        </p:spPr>
        <p:txBody>
          <a:bodyPr>
            <a:normAutofit fontScale="90000"/>
          </a:bodyPr>
          <a:lstStyle/>
          <a:p>
            <a:r>
              <a:rPr lang="en-US" sz="3883"/>
              <a:t>Raw data </a:t>
            </a:r>
            <a:r>
              <a:rPr lang="en-US" sz="3883">
                <a:sym typeface="Wingdings" pitchFamily="2" charset="2"/>
              </a:rPr>
              <a:t> Picture for communication</a:t>
            </a:r>
            <a:endParaRPr lang="en-US" sz="3883"/>
          </a:p>
        </p:txBody>
      </p:sp>
      <p:pic>
        <p:nvPicPr>
          <p:cNvPr id="4" name="Picture 3">
            <a:extLst>
              <a:ext uri="{FF2B5EF4-FFF2-40B4-BE49-F238E27FC236}">
                <a16:creationId xmlns:a16="http://schemas.microsoft.com/office/drawing/2014/main" id="{52400368-FD4F-0B4D-ADB7-95AA018CF454}"/>
              </a:ext>
            </a:extLst>
          </p:cNvPr>
          <p:cNvPicPr>
            <a:picLocks noChangeAspect="1"/>
          </p:cNvPicPr>
          <p:nvPr/>
        </p:nvPicPr>
        <p:blipFill>
          <a:blip r:embed="rId3"/>
          <a:stretch>
            <a:fillRect/>
          </a:stretch>
        </p:blipFill>
        <p:spPr>
          <a:xfrm>
            <a:off x="2042728" y="1820026"/>
            <a:ext cx="8068235" cy="4863353"/>
          </a:xfrm>
          <a:prstGeom prst="rect">
            <a:avLst/>
          </a:prstGeom>
        </p:spPr>
      </p:pic>
    </p:spTree>
    <p:extLst>
      <p:ext uri="{BB962C8B-B14F-4D97-AF65-F5344CB8AC3E}">
        <p14:creationId xmlns:p14="http://schemas.microsoft.com/office/powerpoint/2010/main" val="402741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33908-791A-D040-9013-C45BBCE1456A}"/>
              </a:ext>
            </a:extLst>
          </p:cNvPr>
          <p:cNvSpPr txBox="1"/>
          <p:nvPr/>
        </p:nvSpPr>
        <p:spPr>
          <a:xfrm>
            <a:off x="2340098" y="5335933"/>
            <a:ext cx="295274" cy="471604"/>
          </a:xfrm>
          <a:prstGeom prst="rect">
            <a:avLst/>
          </a:prstGeom>
          <a:noFill/>
        </p:spPr>
        <p:txBody>
          <a:bodyPr wrap="none" rtlCol="0">
            <a:spAutoFit/>
          </a:bodyPr>
          <a:lstStyle/>
          <a:p>
            <a:pPr>
              <a:lnSpc>
                <a:spcPts val="812"/>
              </a:lnSpc>
            </a:pPr>
            <a:r>
              <a:rPr lang="en-US" sz="3177" b="1"/>
              <a:t>.</a:t>
            </a:r>
          </a:p>
          <a:p>
            <a:pPr>
              <a:lnSpc>
                <a:spcPts val="812"/>
              </a:lnSpc>
            </a:pPr>
            <a:r>
              <a:rPr lang="en-US" sz="3177" b="1"/>
              <a:t>.</a:t>
            </a:r>
          </a:p>
          <a:p>
            <a:pPr>
              <a:lnSpc>
                <a:spcPts val="812"/>
              </a:lnSpc>
            </a:pPr>
            <a:r>
              <a:rPr lang="en-US" sz="3177" b="1"/>
              <a:t>.</a:t>
            </a:r>
          </a:p>
        </p:txBody>
      </p:sp>
      <p:pic>
        <p:nvPicPr>
          <p:cNvPr id="10" name="Picture 9">
            <a:extLst>
              <a:ext uri="{FF2B5EF4-FFF2-40B4-BE49-F238E27FC236}">
                <a16:creationId xmlns:a16="http://schemas.microsoft.com/office/drawing/2014/main" id="{14CE26D5-C615-6F46-AB88-D0CFE4B57E03}"/>
              </a:ext>
            </a:extLst>
          </p:cNvPr>
          <p:cNvPicPr>
            <a:picLocks noChangeAspect="1"/>
          </p:cNvPicPr>
          <p:nvPr/>
        </p:nvPicPr>
        <p:blipFill rotWithShape="1">
          <a:blip r:embed="rId3"/>
          <a:srcRect l="2014" t="1111" r="2001"/>
          <a:stretch/>
        </p:blipFill>
        <p:spPr>
          <a:xfrm>
            <a:off x="1986242" y="361680"/>
            <a:ext cx="2826684" cy="4903216"/>
          </a:xfrm>
          <a:prstGeom prst="rect">
            <a:avLst/>
          </a:prstGeom>
        </p:spPr>
      </p:pic>
      <p:pic>
        <p:nvPicPr>
          <p:cNvPr id="12" name="Picture 11">
            <a:extLst>
              <a:ext uri="{FF2B5EF4-FFF2-40B4-BE49-F238E27FC236}">
                <a16:creationId xmlns:a16="http://schemas.microsoft.com/office/drawing/2014/main" id="{28DCF6C0-B1E6-904B-BE0F-F2113C9989EB}"/>
              </a:ext>
            </a:extLst>
          </p:cNvPr>
          <p:cNvPicPr>
            <a:picLocks noChangeAspect="1"/>
          </p:cNvPicPr>
          <p:nvPr/>
        </p:nvPicPr>
        <p:blipFill rotWithShape="1">
          <a:blip r:embed="rId4"/>
          <a:srcRect l="1468" t="11345" r="2012" b="10299"/>
          <a:stretch/>
        </p:blipFill>
        <p:spPr>
          <a:xfrm>
            <a:off x="1996082" y="5876047"/>
            <a:ext cx="2816844" cy="544103"/>
          </a:xfrm>
          <a:prstGeom prst="rect">
            <a:avLst/>
          </a:prstGeom>
        </p:spPr>
      </p:pic>
    </p:spTree>
    <p:extLst>
      <p:ext uri="{BB962C8B-B14F-4D97-AF65-F5344CB8AC3E}">
        <p14:creationId xmlns:p14="http://schemas.microsoft.com/office/powerpoint/2010/main" val="3352159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D2E5E8F-0DFF-D640-BD24-9CAB69E8A1CA}"/>
              </a:ext>
            </a:extLst>
          </p:cNvPr>
          <p:cNvPicPr>
            <a:picLocks noChangeAspect="1"/>
          </p:cNvPicPr>
          <p:nvPr/>
        </p:nvPicPr>
        <p:blipFill>
          <a:blip r:embed="rId3"/>
          <a:stretch>
            <a:fillRect/>
          </a:stretch>
        </p:blipFill>
        <p:spPr>
          <a:xfrm>
            <a:off x="2051040" y="362259"/>
            <a:ext cx="8404412" cy="5883088"/>
          </a:xfrm>
          <a:prstGeom prst="rect">
            <a:avLst/>
          </a:prstGeom>
        </p:spPr>
      </p:pic>
    </p:spTree>
    <p:extLst>
      <p:ext uri="{BB962C8B-B14F-4D97-AF65-F5344CB8AC3E}">
        <p14:creationId xmlns:p14="http://schemas.microsoft.com/office/powerpoint/2010/main" val="303983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2E507C-E540-3046-B895-A1F18BDC9234}"/>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3037954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3E57-9952-4A88-29D4-38C7CE04C312}"/>
              </a:ext>
            </a:extLst>
          </p:cNvPr>
          <p:cNvSpPr>
            <a:spLocks noGrp="1"/>
          </p:cNvSpPr>
          <p:nvPr>
            <p:ph type="title"/>
          </p:nvPr>
        </p:nvSpPr>
        <p:spPr/>
        <p:txBody>
          <a:bodyPr/>
          <a:lstStyle/>
          <a:p>
            <a:r>
              <a:rPr lang="en-US" dirty="0"/>
              <a:t>Purpose of today</a:t>
            </a:r>
          </a:p>
        </p:txBody>
      </p:sp>
      <p:sp>
        <p:nvSpPr>
          <p:cNvPr id="3" name="Content Placeholder 2">
            <a:extLst>
              <a:ext uri="{FF2B5EF4-FFF2-40B4-BE49-F238E27FC236}">
                <a16:creationId xmlns:a16="http://schemas.microsoft.com/office/drawing/2014/main" id="{356E65A7-6130-4609-346B-308AB16F5616}"/>
              </a:ext>
            </a:extLst>
          </p:cNvPr>
          <p:cNvSpPr>
            <a:spLocks noGrp="1"/>
          </p:cNvSpPr>
          <p:nvPr>
            <p:ph idx="1"/>
          </p:nvPr>
        </p:nvSpPr>
        <p:spPr>
          <a:xfrm>
            <a:off x="2231136" y="2638044"/>
            <a:ext cx="7729728" cy="4219956"/>
          </a:xfrm>
        </p:spPr>
        <p:txBody>
          <a:bodyPr>
            <a:normAutofit/>
          </a:bodyPr>
          <a:lstStyle/>
          <a:p>
            <a:r>
              <a:rPr lang="en-US" sz="2000" dirty="0"/>
              <a:t>This session will focus mostly on creating effective poster and data visualizations</a:t>
            </a:r>
          </a:p>
          <a:p>
            <a:r>
              <a:rPr lang="en-US" sz="2000" dirty="0"/>
              <a:t>While research papers are often restrictive in how you can show off your research/work, posters can often provide some more creative options</a:t>
            </a:r>
          </a:p>
          <a:p>
            <a:r>
              <a:rPr lang="en-US" sz="2000" dirty="0"/>
              <a:t>I will talk about the best way to get across your ideas in the most efficient, aesthetically pleasing manner by:</a:t>
            </a:r>
          </a:p>
          <a:p>
            <a:pPr lvl="1"/>
            <a:r>
              <a:rPr lang="en-US" sz="1800" dirty="0"/>
              <a:t>Removing superfluous information</a:t>
            </a:r>
          </a:p>
          <a:p>
            <a:pPr lvl="1"/>
            <a:r>
              <a:rPr lang="en-US" sz="1800" dirty="0"/>
              <a:t>Organizing your posters/graphs/tables logically</a:t>
            </a:r>
          </a:p>
          <a:p>
            <a:pPr lvl="1"/>
            <a:r>
              <a:rPr lang="en-US" sz="1800" dirty="0"/>
              <a:t>Making smart aesthetic choices</a:t>
            </a:r>
          </a:p>
        </p:txBody>
      </p:sp>
    </p:spTree>
    <p:extLst>
      <p:ext uri="{BB962C8B-B14F-4D97-AF65-F5344CB8AC3E}">
        <p14:creationId xmlns:p14="http://schemas.microsoft.com/office/powerpoint/2010/main" val="110543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CD595-1F98-804D-9FDB-41FB0FB9D49A}"/>
              </a:ext>
            </a:extLst>
          </p:cNvPr>
          <p:cNvSpPr txBox="1"/>
          <p:nvPr/>
        </p:nvSpPr>
        <p:spPr>
          <a:xfrm>
            <a:off x="2284454" y="2308749"/>
            <a:ext cx="7686207" cy="744178"/>
          </a:xfrm>
          <a:prstGeom prst="rect">
            <a:avLst/>
          </a:prstGeom>
          <a:noFill/>
        </p:spPr>
        <p:txBody>
          <a:bodyPr wrap="none" rtlCol="0">
            <a:spAutoFit/>
          </a:bodyPr>
          <a:lstStyle/>
          <a:p>
            <a:r>
              <a:rPr lang="en-US" sz="4236"/>
              <a:t>A graph is an </a:t>
            </a:r>
            <a:r>
              <a:rPr lang="en-US" sz="4236">
                <a:solidFill>
                  <a:srgbClr val="E77200"/>
                </a:solidFill>
              </a:rPr>
              <a:t>encoding </a:t>
            </a:r>
            <a:r>
              <a:rPr lang="en-US" sz="4236"/>
              <a:t>of the data</a:t>
            </a:r>
          </a:p>
        </p:txBody>
      </p:sp>
      <p:sp>
        <p:nvSpPr>
          <p:cNvPr id="4" name="TextBox 3">
            <a:extLst>
              <a:ext uri="{FF2B5EF4-FFF2-40B4-BE49-F238E27FC236}">
                <a16:creationId xmlns:a16="http://schemas.microsoft.com/office/drawing/2014/main" id="{FB934450-939B-BA44-B15C-DFECB64586BB}"/>
              </a:ext>
            </a:extLst>
          </p:cNvPr>
          <p:cNvSpPr txBox="1"/>
          <p:nvPr/>
        </p:nvSpPr>
        <p:spPr>
          <a:xfrm>
            <a:off x="4494278" y="3041982"/>
            <a:ext cx="5566588" cy="581249"/>
          </a:xfrm>
          <a:prstGeom prst="rect">
            <a:avLst/>
          </a:prstGeom>
          <a:noFill/>
        </p:spPr>
        <p:txBody>
          <a:bodyPr wrap="none" rtlCol="0">
            <a:spAutoFit/>
          </a:bodyPr>
          <a:lstStyle/>
          <a:p>
            <a:r>
              <a:rPr lang="en-US" sz="3177"/>
              <a:t>Your choice of encoding matters</a:t>
            </a:r>
          </a:p>
        </p:txBody>
      </p:sp>
    </p:spTree>
    <p:extLst>
      <p:ext uri="{BB962C8B-B14F-4D97-AF65-F5344CB8AC3E}">
        <p14:creationId xmlns:p14="http://schemas.microsoft.com/office/powerpoint/2010/main" val="406023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CD595-1F98-804D-9FDB-41FB0FB9D49A}"/>
              </a:ext>
            </a:extLst>
          </p:cNvPr>
          <p:cNvSpPr txBox="1"/>
          <p:nvPr/>
        </p:nvSpPr>
        <p:spPr>
          <a:xfrm>
            <a:off x="1816278" y="2021061"/>
            <a:ext cx="8246873" cy="769441"/>
          </a:xfrm>
          <a:prstGeom prst="rect">
            <a:avLst/>
          </a:prstGeom>
          <a:noFill/>
        </p:spPr>
        <p:txBody>
          <a:bodyPr wrap="none" rtlCol="0">
            <a:spAutoFit/>
          </a:bodyPr>
          <a:lstStyle/>
          <a:p>
            <a:r>
              <a:rPr lang="en-US" sz="4400"/>
              <a:t>Consider the </a:t>
            </a:r>
            <a:r>
              <a:rPr lang="en-US" sz="4400">
                <a:solidFill>
                  <a:srgbClr val="E98928"/>
                </a:solidFill>
              </a:rPr>
              <a:t>story</a:t>
            </a:r>
            <a:r>
              <a:rPr lang="en-US" sz="4400"/>
              <a:t> of your data viz</a:t>
            </a:r>
          </a:p>
        </p:txBody>
      </p:sp>
      <p:sp>
        <p:nvSpPr>
          <p:cNvPr id="5" name="TextBox 4">
            <a:extLst>
              <a:ext uri="{FF2B5EF4-FFF2-40B4-BE49-F238E27FC236}">
                <a16:creationId xmlns:a16="http://schemas.microsoft.com/office/drawing/2014/main" id="{046B9D14-C63E-934C-80F1-7611F07F78F0}"/>
              </a:ext>
            </a:extLst>
          </p:cNvPr>
          <p:cNvSpPr txBox="1"/>
          <p:nvPr/>
        </p:nvSpPr>
        <p:spPr>
          <a:xfrm>
            <a:off x="2182853" y="2985194"/>
            <a:ext cx="7513724" cy="646331"/>
          </a:xfrm>
          <a:prstGeom prst="rect">
            <a:avLst/>
          </a:prstGeom>
          <a:noFill/>
        </p:spPr>
        <p:txBody>
          <a:bodyPr wrap="none" rtlCol="0">
            <a:spAutoFit/>
          </a:bodyPr>
          <a:lstStyle/>
          <a:p>
            <a:r>
              <a:rPr lang="en-US" sz="3600"/>
              <a:t>Often it is comparison between groups</a:t>
            </a:r>
          </a:p>
        </p:txBody>
      </p:sp>
      <p:sp>
        <p:nvSpPr>
          <p:cNvPr id="6" name="TextBox 5">
            <a:extLst>
              <a:ext uri="{FF2B5EF4-FFF2-40B4-BE49-F238E27FC236}">
                <a16:creationId xmlns:a16="http://schemas.microsoft.com/office/drawing/2014/main" id="{2386F04F-B9D3-E44A-8958-50639EF242FF}"/>
              </a:ext>
            </a:extLst>
          </p:cNvPr>
          <p:cNvSpPr txBox="1"/>
          <p:nvPr/>
        </p:nvSpPr>
        <p:spPr>
          <a:xfrm>
            <a:off x="2707548" y="3826217"/>
            <a:ext cx="6464334" cy="646331"/>
          </a:xfrm>
          <a:prstGeom prst="rect">
            <a:avLst/>
          </a:prstGeom>
          <a:noFill/>
        </p:spPr>
        <p:txBody>
          <a:bodyPr wrap="none" rtlCol="0">
            <a:spAutoFit/>
          </a:bodyPr>
          <a:lstStyle/>
          <a:p>
            <a:r>
              <a:rPr lang="en-US" sz="3600"/>
              <a:t>Make that comparison the easiest</a:t>
            </a:r>
          </a:p>
        </p:txBody>
      </p:sp>
    </p:spTree>
    <p:extLst>
      <p:ext uri="{BB962C8B-B14F-4D97-AF65-F5344CB8AC3E}">
        <p14:creationId xmlns:p14="http://schemas.microsoft.com/office/powerpoint/2010/main" val="1228485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A6CDC-0AFE-454A-B8E0-87BFFFEB7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9969" y="1803460"/>
            <a:ext cx="7654925" cy="4774462"/>
          </a:xfrm>
          <a:prstGeom prst="rect">
            <a:avLst/>
          </a:prstGeom>
        </p:spPr>
      </p:pic>
      <p:sp>
        <p:nvSpPr>
          <p:cNvPr id="6" name="Title 8">
            <a:extLst>
              <a:ext uri="{FF2B5EF4-FFF2-40B4-BE49-F238E27FC236}">
                <a16:creationId xmlns:a16="http://schemas.microsoft.com/office/drawing/2014/main" id="{94603C07-705A-9846-B10E-641A56C1BDF6}"/>
              </a:ext>
            </a:extLst>
          </p:cNvPr>
          <p:cNvSpPr>
            <a:spLocks noGrp="1"/>
          </p:cNvSpPr>
          <p:nvPr>
            <p:ph type="title" idx="4294967295"/>
          </p:nvPr>
        </p:nvSpPr>
        <p:spPr>
          <a:xfrm>
            <a:off x="2229969" y="232483"/>
            <a:ext cx="7654925" cy="1325563"/>
          </a:xfrm>
        </p:spPr>
        <p:txBody>
          <a:bodyPr/>
          <a:lstStyle/>
          <a:p>
            <a:r>
              <a:rPr lang="en-US"/>
              <a:t>Where is the comparison easiest?</a:t>
            </a:r>
            <a:br>
              <a:rPr lang="en-US"/>
            </a:br>
            <a:r>
              <a:rPr lang="en-US"/>
              <a:t>Why?</a:t>
            </a:r>
          </a:p>
        </p:txBody>
      </p:sp>
    </p:spTree>
    <p:extLst>
      <p:ext uri="{BB962C8B-B14F-4D97-AF65-F5344CB8AC3E}">
        <p14:creationId xmlns:p14="http://schemas.microsoft.com/office/powerpoint/2010/main" val="427279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541868" y="342289"/>
            <a:ext cx="11446932"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dirty="0"/>
              <a:t>Position on a common scale</a:t>
            </a:r>
          </a:p>
          <a:p>
            <a:pPr marL="453862" indent="-453862">
              <a:buAutoNum type="arabicPeriod"/>
            </a:pPr>
            <a:r>
              <a:rPr lang="en-US" sz="3600" dirty="0"/>
              <a:t>Position on identical but misaligned scales</a:t>
            </a:r>
          </a:p>
          <a:p>
            <a:pPr marL="453862" indent="-453862">
              <a:buAutoNum type="arabicPeriod"/>
            </a:pPr>
            <a:r>
              <a:rPr lang="en-US" sz="3600" dirty="0"/>
              <a:t>Length</a:t>
            </a:r>
          </a:p>
          <a:p>
            <a:pPr marL="453862" indent="-453862">
              <a:buAutoNum type="arabicPeriod"/>
            </a:pPr>
            <a:r>
              <a:rPr lang="en-US" sz="3600" dirty="0"/>
              <a:t>Angle / slope</a:t>
            </a:r>
          </a:p>
          <a:p>
            <a:pPr marL="453862" indent="-453862">
              <a:buAutoNum type="arabicPeriod"/>
            </a:pPr>
            <a:r>
              <a:rPr lang="en-US" sz="3600" dirty="0"/>
              <a:t>Area</a:t>
            </a:r>
          </a:p>
          <a:p>
            <a:pPr marL="453862" indent="-453862">
              <a:buAutoNum type="arabicPeriod"/>
            </a:pPr>
            <a:r>
              <a:rPr lang="en-US" sz="3600" dirty="0"/>
              <a:t>Volume or density or color saturation</a:t>
            </a:r>
          </a:p>
          <a:p>
            <a:pPr marL="453862" indent="-453862">
              <a:buAutoNum type="arabicPeriod"/>
            </a:pPr>
            <a:r>
              <a:rPr lang="en-US" sz="3600" dirty="0"/>
              <a:t>Color hue</a:t>
            </a:r>
          </a:p>
        </p:txBody>
      </p:sp>
    </p:spTree>
    <p:extLst>
      <p:ext uri="{BB962C8B-B14F-4D97-AF65-F5344CB8AC3E}">
        <p14:creationId xmlns:p14="http://schemas.microsoft.com/office/powerpoint/2010/main" val="344717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43466" y="342289"/>
            <a:ext cx="11085689"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dirty="0"/>
              <a:t>Position on a common scale</a:t>
            </a:r>
          </a:p>
          <a:p>
            <a:pPr marL="453862" indent="-453862">
              <a:buAutoNum type="arabicPeriod"/>
            </a:pPr>
            <a:r>
              <a:rPr lang="en-US" sz="3600" dirty="0"/>
              <a:t>Position on identical but misaligned scales</a:t>
            </a:r>
          </a:p>
          <a:p>
            <a:pPr marL="453862" indent="-453862">
              <a:buAutoNum type="arabicPeriod"/>
            </a:pPr>
            <a:r>
              <a:rPr lang="en-US" sz="3600" dirty="0"/>
              <a:t>Length</a:t>
            </a:r>
          </a:p>
          <a:p>
            <a:pPr marL="453862" indent="-453862">
              <a:buAutoNum type="arabicPeriod"/>
            </a:pPr>
            <a:r>
              <a:rPr lang="en-US" sz="3600" dirty="0"/>
              <a:t>Angle / slope</a:t>
            </a:r>
          </a:p>
          <a:p>
            <a:pPr marL="453862" indent="-453862">
              <a:buAutoNum type="arabicPeriod"/>
            </a:pPr>
            <a:r>
              <a:rPr lang="en-US" sz="3600" dirty="0"/>
              <a:t>Area</a:t>
            </a:r>
          </a:p>
          <a:p>
            <a:pPr marL="453862" indent="-453862">
              <a:buAutoNum type="arabicPeriod"/>
            </a:pPr>
            <a:r>
              <a:rPr lang="en-US" sz="3600" dirty="0"/>
              <a:t>Volume or density or color saturation</a:t>
            </a:r>
          </a:p>
          <a:p>
            <a:pPr marL="453862" indent="-453862">
              <a:buAutoNum type="arabicPeriod"/>
            </a:pPr>
            <a:r>
              <a:rPr lang="en-US" sz="3600" b="1" dirty="0">
                <a:solidFill>
                  <a:srgbClr val="E77200"/>
                </a:solidFill>
              </a:rPr>
              <a:t>Color hue</a:t>
            </a:r>
          </a:p>
        </p:txBody>
      </p:sp>
    </p:spTree>
    <p:extLst>
      <p:ext uri="{BB962C8B-B14F-4D97-AF65-F5344CB8AC3E}">
        <p14:creationId xmlns:p14="http://schemas.microsoft.com/office/powerpoint/2010/main" val="1273687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AF2A-B363-B045-99C7-897B4870D686}"/>
              </a:ext>
            </a:extLst>
          </p:cNvPr>
          <p:cNvSpPr>
            <a:spLocks noGrp="1"/>
          </p:cNvSpPr>
          <p:nvPr>
            <p:ph type="title"/>
          </p:nvPr>
        </p:nvSpPr>
        <p:spPr>
          <a:xfrm>
            <a:off x="2071950" y="197192"/>
            <a:ext cx="7654738" cy="1325563"/>
          </a:xfrm>
        </p:spPr>
        <p:txBody>
          <a:bodyPr/>
          <a:lstStyle/>
          <a:p>
            <a:r>
              <a:rPr lang="en-US"/>
              <a:t>Color is really 3 things</a:t>
            </a:r>
          </a:p>
        </p:txBody>
      </p:sp>
      <p:pic>
        <p:nvPicPr>
          <p:cNvPr id="5" name="Picture 4">
            <a:extLst>
              <a:ext uri="{FF2B5EF4-FFF2-40B4-BE49-F238E27FC236}">
                <a16:creationId xmlns:a16="http://schemas.microsoft.com/office/drawing/2014/main" id="{0400EDB6-4133-494F-BFBA-5B9D6B8245DE}"/>
              </a:ext>
            </a:extLst>
          </p:cNvPr>
          <p:cNvPicPr>
            <a:picLocks noChangeAspect="1"/>
          </p:cNvPicPr>
          <p:nvPr/>
        </p:nvPicPr>
        <p:blipFill>
          <a:blip r:embed="rId3"/>
          <a:stretch>
            <a:fillRect/>
          </a:stretch>
        </p:blipFill>
        <p:spPr>
          <a:xfrm>
            <a:off x="1780907" y="1700751"/>
            <a:ext cx="7013139" cy="1636399"/>
          </a:xfrm>
          <a:prstGeom prst="rect">
            <a:avLst/>
          </a:prstGeom>
        </p:spPr>
      </p:pic>
      <p:pic>
        <p:nvPicPr>
          <p:cNvPr id="7" name="Picture 6">
            <a:extLst>
              <a:ext uri="{FF2B5EF4-FFF2-40B4-BE49-F238E27FC236}">
                <a16:creationId xmlns:a16="http://schemas.microsoft.com/office/drawing/2014/main" id="{D9561917-A9DB-F144-A7EA-4249EE499C80}"/>
              </a:ext>
            </a:extLst>
          </p:cNvPr>
          <p:cNvPicPr>
            <a:picLocks noChangeAspect="1"/>
          </p:cNvPicPr>
          <p:nvPr/>
        </p:nvPicPr>
        <p:blipFill>
          <a:blip r:embed="rId4"/>
          <a:stretch>
            <a:fillRect/>
          </a:stretch>
        </p:blipFill>
        <p:spPr>
          <a:xfrm>
            <a:off x="1807975" y="3337150"/>
            <a:ext cx="6986071" cy="1630083"/>
          </a:xfrm>
          <a:prstGeom prst="rect">
            <a:avLst/>
          </a:prstGeom>
        </p:spPr>
      </p:pic>
      <p:pic>
        <p:nvPicPr>
          <p:cNvPr id="9" name="Picture 8">
            <a:extLst>
              <a:ext uri="{FF2B5EF4-FFF2-40B4-BE49-F238E27FC236}">
                <a16:creationId xmlns:a16="http://schemas.microsoft.com/office/drawing/2014/main" id="{A8949C76-9F52-6944-94CE-5F1F6A2083E9}"/>
              </a:ext>
            </a:extLst>
          </p:cNvPr>
          <p:cNvPicPr>
            <a:picLocks noChangeAspect="1"/>
          </p:cNvPicPr>
          <p:nvPr/>
        </p:nvPicPr>
        <p:blipFill>
          <a:blip r:embed="rId5"/>
          <a:stretch>
            <a:fillRect/>
          </a:stretch>
        </p:blipFill>
        <p:spPr>
          <a:xfrm>
            <a:off x="1807975" y="4967233"/>
            <a:ext cx="6986071" cy="1630083"/>
          </a:xfrm>
          <a:prstGeom prst="rect">
            <a:avLst/>
          </a:prstGeom>
        </p:spPr>
      </p:pic>
      <p:sp>
        <p:nvSpPr>
          <p:cNvPr id="3" name="TextBox 2">
            <a:extLst>
              <a:ext uri="{FF2B5EF4-FFF2-40B4-BE49-F238E27FC236}">
                <a16:creationId xmlns:a16="http://schemas.microsoft.com/office/drawing/2014/main" id="{4F4178BC-6015-D445-9604-2F8F19EE1EF1}"/>
              </a:ext>
            </a:extLst>
          </p:cNvPr>
          <p:cNvSpPr txBox="1"/>
          <p:nvPr/>
        </p:nvSpPr>
        <p:spPr>
          <a:xfrm>
            <a:off x="8782756" y="2178756"/>
            <a:ext cx="1595309" cy="584775"/>
          </a:xfrm>
          <a:prstGeom prst="rect">
            <a:avLst/>
          </a:prstGeom>
          <a:noFill/>
        </p:spPr>
        <p:txBody>
          <a:bodyPr wrap="none" rtlCol="0">
            <a:spAutoFit/>
          </a:bodyPr>
          <a:lstStyle/>
          <a:p>
            <a:r>
              <a:rPr lang="en-US" sz="3200"/>
              <a:t>Intensity</a:t>
            </a:r>
          </a:p>
        </p:txBody>
      </p:sp>
      <p:sp>
        <p:nvSpPr>
          <p:cNvPr id="4" name="TextBox 3">
            <a:extLst>
              <a:ext uri="{FF2B5EF4-FFF2-40B4-BE49-F238E27FC236}">
                <a16:creationId xmlns:a16="http://schemas.microsoft.com/office/drawing/2014/main" id="{6302F0A8-00B6-D24D-86FD-7E98444311A4}"/>
              </a:ext>
            </a:extLst>
          </p:cNvPr>
          <p:cNvSpPr txBox="1"/>
          <p:nvPr/>
        </p:nvSpPr>
        <p:spPr>
          <a:xfrm>
            <a:off x="8782756" y="3967525"/>
            <a:ext cx="1882247" cy="584775"/>
          </a:xfrm>
          <a:prstGeom prst="rect">
            <a:avLst/>
          </a:prstGeom>
          <a:noFill/>
        </p:spPr>
        <p:txBody>
          <a:bodyPr wrap="none" rtlCol="0">
            <a:spAutoFit/>
          </a:bodyPr>
          <a:lstStyle/>
          <a:p>
            <a:r>
              <a:rPr lang="en-US" sz="3200"/>
              <a:t>Saturation</a:t>
            </a:r>
          </a:p>
        </p:txBody>
      </p:sp>
      <p:sp>
        <p:nvSpPr>
          <p:cNvPr id="6" name="TextBox 5">
            <a:extLst>
              <a:ext uri="{FF2B5EF4-FFF2-40B4-BE49-F238E27FC236}">
                <a16:creationId xmlns:a16="http://schemas.microsoft.com/office/drawing/2014/main" id="{3A6C9AA0-6E3B-A642-A761-201551332A30}"/>
              </a:ext>
            </a:extLst>
          </p:cNvPr>
          <p:cNvSpPr txBox="1"/>
          <p:nvPr/>
        </p:nvSpPr>
        <p:spPr>
          <a:xfrm>
            <a:off x="8906933" y="5516222"/>
            <a:ext cx="886781" cy="584775"/>
          </a:xfrm>
          <a:prstGeom prst="rect">
            <a:avLst/>
          </a:prstGeom>
          <a:noFill/>
        </p:spPr>
        <p:txBody>
          <a:bodyPr wrap="none" rtlCol="0">
            <a:spAutoFit/>
          </a:bodyPr>
          <a:lstStyle/>
          <a:p>
            <a:r>
              <a:rPr lang="en-US" sz="3200"/>
              <a:t>Hue</a:t>
            </a:r>
          </a:p>
        </p:txBody>
      </p:sp>
    </p:spTree>
    <p:extLst>
      <p:ext uri="{BB962C8B-B14F-4D97-AF65-F5344CB8AC3E}">
        <p14:creationId xmlns:p14="http://schemas.microsoft.com/office/powerpoint/2010/main" val="702009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401A89-E795-144A-A539-0C317DEE6F58}"/>
              </a:ext>
            </a:extLst>
          </p:cNvPr>
          <p:cNvPicPr>
            <a:picLocks noChangeAspect="1"/>
          </p:cNvPicPr>
          <p:nvPr/>
        </p:nvPicPr>
        <p:blipFill>
          <a:blip r:embed="rId3"/>
          <a:stretch>
            <a:fillRect/>
          </a:stretch>
        </p:blipFill>
        <p:spPr>
          <a:xfrm>
            <a:off x="1893794" y="487456"/>
            <a:ext cx="8404412" cy="5883088"/>
          </a:xfrm>
          <a:prstGeom prst="rect">
            <a:avLst/>
          </a:prstGeom>
        </p:spPr>
      </p:pic>
      <p:cxnSp>
        <p:nvCxnSpPr>
          <p:cNvPr id="6" name="Straight Arrow Connector 5">
            <a:extLst>
              <a:ext uri="{FF2B5EF4-FFF2-40B4-BE49-F238E27FC236}">
                <a16:creationId xmlns:a16="http://schemas.microsoft.com/office/drawing/2014/main" id="{1F678B62-27C3-5E43-AE44-D3BAE5A58778}"/>
              </a:ext>
            </a:extLst>
          </p:cNvPr>
          <p:cNvCxnSpPr>
            <a:cxnSpLocks/>
          </p:cNvCxnSpPr>
          <p:nvPr/>
        </p:nvCxnSpPr>
        <p:spPr>
          <a:xfrm>
            <a:off x="3675525" y="1627979"/>
            <a:ext cx="32837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78E977-F53E-124E-9232-95DD8200A514}"/>
              </a:ext>
            </a:extLst>
          </p:cNvPr>
          <p:cNvCxnSpPr>
            <a:cxnSpLocks/>
          </p:cNvCxnSpPr>
          <p:nvPr/>
        </p:nvCxnSpPr>
        <p:spPr>
          <a:xfrm>
            <a:off x="3675525" y="1488711"/>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62EA-51D3-764C-A78C-E38DCB6CCDDA}"/>
              </a:ext>
            </a:extLst>
          </p:cNvPr>
          <p:cNvCxnSpPr>
            <a:cxnSpLocks/>
          </p:cNvCxnSpPr>
          <p:nvPr/>
        </p:nvCxnSpPr>
        <p:spPr>
          <a:xfrm>
            <a:off x="3675525" y="1148059"/>
            <a:ext cx="33258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CEE74A-E5AC-024E-824A-196B3F43D0EC}"/>
              </a:ext>
            </a:extLst>
          </p:cNvPr>
          <p:cNvCxnSpPr>
            <a:cxnSpLocks/>
          </p:cNvCxnSpPr>
          <p:nvPr/>
        </p:nvCxnSpPr>
        <p:spPr>
          <a:xfrm>
            <a:off x="3675525" y="4923125"/>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20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F0E6527-AC65-1F46-A9A4-F9741FB1374D}"/>
              </a:ext>
            </a:extLst>
          </p:cNvPr>
          <p:cNvPicPr>
            <a:picLocks noChangeAspect="1"/>
          </p:cNvPicPr>
          <p:nvPr/>
        </p:nvPicPr>
        <p:blipFill>
          <a:blip r:embed="rId3"/>
          <a:stretch>
            <a:fillRect/>
          </a:stretch>
        </p:blipFill>
        <p:spPr>
          <a:xfrm>
            <a:off x="1893794" y="487456"/>
            <a:ext cx="8404412" cy="5883088"/>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678B62-27C3-5E43-AE44-D3BAE5A58778}"/>
              </a:ext>
            </a:extLst>
          </p:cNvPr>
          <p:cNvCxnSpPr>
            <a:cxnSpLocks/>
          </p:cNvCxnSpPr>
          <p:nvPr/>
        </p:nvCxnSpPr>
        <p:spPr>
          <a:xfrm>
            <a:off x="3689436" y="1627979"/>
            <a:ext cx="32837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78E977-F53E-124E-9232-95DD8200A514}"/>
              </a:ext>
            </a:extLst>
          </p:cNvPr>
          <p:cNvCxnSpPr>
            <a:cxnSpLocks/>
          </p:cNvCxnSpPr>
          <p:nvPr/>
        </p:nvCxnSpPr>
        <p:spPr>
          <a:xfrm>
            <a:off x="3689436" y="1488869"/>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62EA-51D3-764C-A78C-E38DCB6CCDDA}"/>
              </a:ext>
            </a:extLst>
          </p:cNvPr>
          <p:cNvCxnSpPr>
            <a:cxnSpLocks/>
          </p:cNvCxnSpPr>
          <p:nvPr/>
        </p:nvCxnSpPr>
        <p:spPr>
          <a:xfrm>
            <a:off x="3689436" y="1148059"/>
            <a:ext cx="33258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CEE74A-E5AC-024E-824A-196B3F43D0EC}"/>
              </a:ext>
            </a:extLst>
          </p:cNvPr>
          <p:cNvCxnSpPr>
            <a:cxnSpLocks/>
          </p:cNvCxnSpPr>
          <p:nvPr/>
        </p:nvCxnSpPr>
        <p:spPr>
          <a:xfrm>
            <a:off x="3689436" y="4923125"/>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4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B95C68-01FA-E747-B10A-8B33D4B2715D}"/>
              </a:ext>
            </a:extLst>
          </p:cNvPr>
          <p:cNvSpPr txBox="1"/>
          <p:nvPr/>
        </p:nvSpPr>
        <p:spPr>
          <a:xfrm>
            <a:off x="2208578" y="1466952"/>
            <a:ext cx="8092685" cy="1558888"/>
          </a:xfrm>
          <a:prstGeom prst="rect">
            <a:avLst/>
          </a:prstGeom>
          <a:noFill/>
        </p:spPr>
        <p:txBody>
          <a:bodyPr wrap="square" rtlCol="0">
            <a:spAutoFit/>
          </a:bodyPr>
          <a:lstStyle/>
          <a:p>
            <a:pPr algn="ctr"/>
            <a:r>
              <a:rPr lang="en-US" sz="4765"/>
              <a:t>Alphabetical order is almost </a:t>
            </a:r>
            <a:r>
              <a:rPr lang="en-US" sz="4765">
                <a:solidFill>
                  <a:srgbClr val="E77200"/>
                </a:solidFill>
              </a:rPr>
              <a:t>never</a:t>
            </a:r>
            <a:r>
              <a:rPr lang="en-US" sz="4765"/>
              <a:t> the correct order</a:t>
            </a:r>
          </a:p>
        </p:txBody>
      </p:sp>
    </p:spTree>
    <p:extLst>
      <p:ext uri="{BB962C8B-B14F-4D97-AF65-F5344CB8AC3E}">
        <p14:creationId xmlns:p14="http://schemas.microsoft.com/office/powerpoint/2010/main" val="169863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560D6D-4019-E94B-A03A-DAE790844D2C}"/>
              </a:ext>
            </a:extLst>
          </p:cNvPr>
          <p:cNvPicPr>
            <a:picLocks noChangeAspect="1"/>
          </p:cNvPicPr>
          <p:nvPr/>
        </p:nvPicPr>
        <p:blipFill>
          <a:blip r:embed="rId4"/>
          <a:stretch>
            <a:fillRect/>
          </a:stretch>
        </p:blipFill>
        <p:spPr>
          <a:xfrm>
            <a:off x="1893794" y="487456"/>
            <a:ext cx="8404412" cy="5883088"/>
          </a:xfrm>
          <a:prstGeom prst="rect">
            <a:avLst/>
          </a:prstGeom>
        </p:spPr>
      </p:pic>
      <p:cxnSp>
        <p:nvCxnSpPr>
          <p:cNvPr id="6" name="Straight Arrow Connector 5">
            <a:extLst>
              <a:ext uri="{FF2B5EF4-FFF2-40B4-BE49-F238E27FC236}">
                <a16:creationId xmlns:a16="http://schemas.microsoft.com/office/drawing/2014/main" id="{6E6BE07D-1462-6D44-A03B-4305D7522B28}"/>
              </a:ext>
            </a:extLst>
          </p:cNvPr>
          <p:cNvCxnSpPr>
            <a:cxnSpLocks/>
          </p:cNvCxnSpPr>
          <p:nvPr/>
        </p:nvCxnSpPr>
        <p:spPr>
          <a:xfrm>
            <a:off x="3675524" y="5982044"/>
            <a:ext cx="32837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53DD854-6284-3441-A1D6-26F1AC781657}"/>
              </a:ext>
            </a:extLst>
          </p:cNvPr>
          <p:cNvCxnSpPr>
            <a:cxnSpLocks/>
          </p:cNvCxnSpPr>
          <p:nvPr/>
        </p:nvCxnSpPr>
        <p:spPr>
          <a:xfrm>
            <a:off x="3675524" y="2685195"/>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D400280-B218-A94B-9047-95DCA32F59AB}"/>
              </a:ext>
            </a:extLst>
          </p:cNvPr>
          <p:cNvCxnSpPr>
            <a:cxnSpLocks/>
          </p:cNvCxnSpPr>
          <p:nvPr/>
        </p:nvCxnSpPr>
        <p:spPr>
          <a:xfrm>
            <a:off x="3675524" y="5863803"/>
            <a:ext cx="33258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4580D9-3124-594C-B02F-D7EAC0041966}"/>
              </a:ext>
            </a:extLst>
          </p:cNvPr>
          <p:cNvCxnSpPr>
            <a:cxnSpLocks/>
          </p:cNvCxnSpPr>
          <p:nvPr/>
        </p:nvCxnSpPr>
        <p:spPr>
          <a:xfrm>
            <a:off x="3675524" y="5633997"/>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10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75E8-F017-73C5-7865-678943869543}"/>
              </a:ext>
            </a:extLst>
          </p:cNvPr>
          <p:cNvSpPr>
            <a:spLocks noGrp="1"/>
          </p:cNvSpPr>
          <p:nvPr>
            <p:ph type="title"/>
          </p:nvPr>
        </p:nvSpPr>
        <p:spPr/>
        <p:txBody>
          <a:bodyPr/>
          <a:lstStyle/>
          <a:p>
            <a:r>
              <a:rPr lang="en-US" dirty="0"/>
              <a:t>Before you start</a:t>
            </a:r>
          </a:p>
        </p:txBody>
      </p:sp>
      <p:sp>
        <p:nvSpPr>
          <p:cNvPr id="3" name="Content Placeholder 2">
            <a:extLst>
              <a:ext uri="{FF2B5EF4-FFF2-40B4-BE49-F238E27FC236}">
                <a16:creationId xmlns:a16="http://schemas.microsoft.com/office/drawing/2014/main" id="{04E3D9E1-F690-0A37-9BB1-7CFCC99ECFF7}"/>
              </a:ext>
            </a:extLst>
          </p:cNvPr>
          <p:cNvSpPr>
            <a:spLocks noGrp="1"/>
          </p:cNvSpPr>
          <p:nvPr>
            <p:ph idx="1"/>
          </p:nvPr>
        </p:nvSpPr>
        <p:spPr>
          <a:xfrm>
            <a:off x="376936" y="2404111"/>
            <a:ext cx="7729728" cy="4219956"/>
          </a:xfrm>
        </p:spPr>
        <p:txBody>
          <a:bodyPr>
            <a:normAutofit fontScale="92500" lnSpcReduction="20000"/>
          </a:bodyPr>
          <a:lstStyle/>
          <a:p>
            <a:r>
              <a:rPr lang="en-US" sz="2000" dirty="0"/>
              <a:t>What is the main idea I want to get across?</a:t>
            </a:r>
          </a:p>
          <a:p>
            <a:pPr lvl="1"/>
            <a:r>
              <a:rPr lang="en-US" sz="1800" dirty="0"/>
              <a:t>Not everything can fit on a poster board</a:t>
            </a:r>
          </a:p>
          <a:p>
            <a:pPr lvl="1"/>
            <a:r>
              <a:rPr lang="en-US" sz="1800" dirty="0"/>
              <a:t>The paper is there for the details</a:t>
            </a:r>
          </a:p>
          <a:p>
            <a:r>
              <a:rPr lang="en-US" sz="2000" dirty="0"/>
              <a:t>Who is the audience? </a:t>
            </a:r>
          </a:p>
          <a:p>
            <a:pPr lvl="1"/>
            <a:r>
              <a:rPr lang="en-US" sz="1800" dirty="0"/>
              <a:t>General Public </a:t>
            </a:r>
          </a:p>
          <a:p>
            <a:pPr lvl="1"/>
            <a:r>
              <a:rPr lang="en-US" sz="1800" dirty="0"/>
              <a:t>Colleagues</a:t>
            </a:r>
          </a:p>
          <a:p>
            <a:pPr lvl="1"/>
            <a:r>
              <a:rPr lang="en-US" sz="1800" dirty="0"/>
              <a:t>Experts</a:t>
            </a:r>
          </a:p>
          <a:p>
            <a:r>
              <a:rPr lang="en-US" sz="2000" dirty="0"/>
              <a:t>What are the requirements of the poster?</a:t>
            </a:r>
          </a:p>
          <a:p>
            <a:pPr lvl="1"/>
            <a:r>
              <a:rPr lang="en-US" sz="1800" dirty="0"/>
              <a:t>Size/Shape (i.e.: Trifold, single poster board)</a:t>
            </a:r>
          </a:p>
          <a:p>
            <a:pPr lvl="1"/>
            <a:r>
              <a:rPr lang="en-US" sz="1800" dirty="0"/>
              <a:t>Sections</a:t>
            </a:r>
          </a:p>
          <a:p>
            <a:pPr lvl="1"/>
            <a:r>
              <a:rPr lang="en-US" sz="1800" dirty="0"/>
              <a:t>In-person/Virtual</a:t>
            </a:r>
          </a:p>
          <a:p>
            <a:pPr lvl="1"/>
            <a:r>
              <a:rPr lang="en-US" sz="1800" dirty="0"/>
              <a:t>Colors/logos/etc.</a:t>
            </a:r>
          </a:p>
        </p:txBody>
      </p:sp>
      <p:pic>
        <p:nvPicPr>
          <p:cNvPr id="5122" name="Picture 2" descr="A Graphic Design Revolution For Scientific Conference Posters">
            <a:extLst>
              <a:ext uri="{FF2B5EF4-FFF2-40B4-BE49-F238E27FC236}">
                <a16:creationId xmlns:a16="http://schemas.microsoft.com/office/drawing/2014/main" id="{2EB1D97A-4742-766B-A08B-12041B8E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514" y="2810510"/>
            <a:ext cx="5727982" cy="32219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E6504-6809-DD8E-6A13-E2F9B7691DCF}"/>
              </a:ext>
            </a:extLst>
          </p:cNvPr>
          <p:cNvSpPr txBox="1"/>
          <p:nvPr/>
        </p:nvSpPr>
        <p:spPr>
          <a:xfrm>
            <a:off x="5579505" y="6043266"/>
            <a:ext cx="6096000" cy="646331"/>
          </a:xfrm>
          <a:prstGeom prst="rect">
            <a:avLst/>
          </a:prstGeom>
          <a:noFill/>
        </p:spPr>
        <p:txBody>
          <a:bodyPr wrap="square">
            <a:spAutoFit/>
          </a:bodyPr>
          <a:lstStyle/>
          <a:p>
            <a:r>
              <a:rPr lang="en-US" dirty="0"/>
              <a:t>https://www.forbes.com/sites/evaamsen/2019/06/18/a-graphic-design-revolution-for-scientific-conference-posters/</a:t>
            </a:r>
          </a:p>
        </p:txBody>
      </p:sp>
    </p:spTree>
    <p:extLst>
      <p:ext uri="{BB962C8B-B14F-4D97-AF65-F5344CB8AC3E}">
        <p14:creationId xmlns:p14="http://schemas.microsoft.com/office/powerpoint/2010/main" val="168067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2C54B0-215E-CE44-907D-13E74FD57C5F}"/>
              </a:ext>
            </a:extLst>
          </p:cNvPr>
          <p:cNvPicPr>
            <a:picLocks noChangeAspect="1"/>
          </p:cNvPicPr>
          <p:nvPr/>
        </p:nvPicPr>
        <p:blipFill>
          <a:blip r:embed="rId4"/>
          <a:stretch>
            <a:fillRect/>
          </a:stretch>
        </p:blipFill>
        <p:spPr>
          <a:xfrm>
            <a:off x="1893794" y="487456"/>
            <a:ext cx="8404412" cy="5883088"/>
          </a:xfrm>
          <a:prstGeom prst="rect">
            <a:avLst/>
          </a:prstGeom>
        </p:spPr>
      </p:pic>
      <p:cxnSp>
        <p:nvCxnSpPr>
          <p:cNvPr id="6" name="Straight Arrow Connector 5">
            <a:extLst>
              <a:ext uri="{FF2B5EF4-FFF2-40B4-BE49-F238E27FC236}">
                <a16:creationId xmlns:a16="http://schemas.microsoft.com/office/drawing/2014/main" id="{2D80183F-696C-8A4D-AC71-9336DF6F761D}"/>
              </a:ext>
            </a:extLst>
          </p:cNvPr>
          <p:cNvCxnSpPr>
            <a:cxnSpLocks/>
          </p:cNvCxnSpPr>
          <p:nvPr/>
        </p:nvCxnSpPr>
        <p:spPr>
          <a:xfrm>
            <a:off x="3675524" y="5982044"/>
            <a:ext cx="32837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3813B5C-314D-7146-A0F4-672191566D1D}"/>
              </a:ext>
            </a:extLst>
          </p:cNvPr>
          <p:cNvCxnSpPr>
            <a:cxnSpLocks/>
          </p:cNvCxnSpPr>
          <p:nvPr/>
        </p:nvCxnSpPr>
        <p:spPr>
          <a:xfrm>
            <a:off x="3675524" y="2685187"/>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576525-C19C-A14A-B61F-1E8859A8BA35}"/>
              </a:ext>
            </a:extLst>
          </p:cNvPr>
          <p:cNvCxnSpPr>
            <a:cxnSpLocks/>
          </p:cNvCxnSpPr>
          <p:nvPr/>
        </p:nvCxnSpPr>
        <p:spPr>
          <a:xfrm>
            <a:off x="3675524" y="5863803"/>
            <a:ext cx="33258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0F2D59-B325-7743-B3C6-636477436B37}"/>
              </a:ext>
            </a:extLst>
          </p:cNvPr>
          <p:cNvCxnSpPr>
            <a:cxnSpLocks/>
          </p:cNvCxnSpPr>
          <p:nvPr/>
        </p:nvCxnSpPr>
        <p:spPr>
          <a:xfrm>
            <a:off x="3675524" y="5633997"/>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9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372533" y="342289"/>
            <a:ext cx="11446934"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dirty="0"/>
              <a:t>Position on a common scale</a:t>
            </a:r>
          </a:p>
          <a:p>
            <a:pPr marL="453862" indent="-453862">
              <a:buAutoNum type="arabicPeriod"/>
            </a:pPr>
            <a:r>
              <a:rPr lang="en-US" sz="3600" dirty="0"/>
              <a:t>Position on identical but misaligned scales</a:t>
            </a:r>
          </a:p>
          <a:p>
            <a:pPr marL="453862" indent="-453862">
              <a:buAutoNum type="arabicPeriod"/>
            </a:pPr>
            <a:r>
              <a:rPr lang="en-US" sz="3600" dirty="0"/>
              <a:t>Length</a:t>
            </a:r>
          </a:p>
          <a:p>
            <a:pPr marL="453862" indent="-453862">
              <a:buAutoNum type="arabicPeriod"/>
            </a:pPr>
            <a:r>
              <a:rPr lang="en-US" sz="3600" dirty="0"/>
              <a:t>Angle / slope</a:t>
            </a:r>
          </a:p>
          <a:p>
            <a:pPr marL="453862" indent="-453862">
              <a:buAutoNum type="arabicPeriod"/>
            </a:pPr>
            <a:r>
              <a:rPr lang="en-US" sz="3600" dirty="0"/>
              <a:t>Area</a:t>
            </a:r>
          </a:p>
          <a:p>
            <a:pPr marL="453862" indent="-453862">
              <a:buAutoNum type="arabicPeriod"/>
            </a:pPr>
            <a:r>
              <a:rPr lang="en-US" sz="3600" dirty="0"/>
              <a:t>Volume or density or </a:t>
            </a:r>
            <a:r>
              <a:rPr lang="en-US" sz="3600" b="1" dirty="0">
                <a:solidFill>
                  <a:srgbClr val="E77200"/>
                </a:solidFill>
              </a:rPr>
              <a:t>color saturation</a:t>
            </a:r>
          </a:p>
          <a:p>
            <a:pPr marL="453862" indent="-453862">
              <a:buAutoNum type="arabicPeriod"/>
            </a:pPr>
            <a:r>
              <a:rPr lang="en-US" sz="3600" dirty="0"/>
              <a:t>Color hue</a:t>
            </a:r>
          </a:p>
        </p:txBody>
      </p:sp>
    </p:spTree>
    <p:extLst>
      <p:ext uri="{BB962C8B-B14F-4D97-AF65-F5344CB8AC3E}">
        <p14:creationId xmlns:p14="http://schemas.microsoft.com/office/powerpoint/2010/main" val="2363976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7B3FAD-4E0B-F14C-8693-D60988C664C7}"/>
              </a:ext>
            </a:extLst>
          </p:cNvPr>
          <p:cNvPicPr>
            <a:picLocks noChangeAspect="1"/>
          </p:cNvPicPr>
          <p:nvPr/>
        </p:nvPicPr>
        <p:blipFill>
          <a:blip r:embed="rId4"/>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34453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530578" y="342289"/>
            <a:ext cx="11288889" cy="5834674"/>
          </a:xfrm>
        </p:spPr>
        <p:txBody>
          <a:bodyPr>
            <a:normAutofit lnSpcReduction="10000"/>
          </a:bodyPr>
          <a:lstStyle/>
          <a:p>
            <a:pPr marL="0" indent="0">
              <a:buNone/>
            </a:pPr>
            <a:r>
              <a:rPr lang="en-US" sz="3200" dirty="0"/>
              <a:t>There are many ways to differentiate and illustrate differences between groups in your data:</a:t>
            </a:r>
          </a:p>
          <a:p>
            <a:pPr marL="0" indent="0">
              <a:buNone/>
            </a:pPr>
            <a:endParaRPr lang="en-US" sz="3200" dirty="0"/>
          </a:p>
          <a:p>
            <a:pPr marL="453862" indent="-453862">
              <a:buAutoNum type="arabicPeriod"/>
            </a:pPr>
            <a:r>
              <a:rPr lang="en-US" sz="3200" dirty="0"/>
              <a:t>Position on a common scale</a:t>
            </a:r>
          </a:p>
          <a:p>
            <a:pPr marL="453862" indent="-453862">
              <a:buAutoNum type="arabicPeriod"/>
            </a:pPr>
            <a:r>
              <a:rPr lang="en-US" sz="3200" dirty="0"/>
              <a:t>Position on identical but misaligned scales</a:t>
            </a:r>
          </a:p>
          <a:p>
            <a:pPr marL="453862" indent="-453862">
              <a:buAutoNum type="arabicPeriod"/>
            </a:pPr>
            <a:r>
              <a:rPr lang="en-US" sz="3200" dirty="0"/>
              <a:t>Length</a:t>
            </a:r>
          </a:p>
          <a:p>
            <a:pPr marL="453862" indent="-453862">
              <a:buAutoNum type="arabicPeriod"/>
            </a:pPr>
            <a:r>
              <a:rPr lang="en-US" sz="3200" dirty="0"/>
              <a:t>Angle / slope</a:t>
            </a:r>
          </a:p>
          <a:p>
            <a:pPr marL="453862" indent="-453862">
              <a:buAutoNum type="arabicPeriod"/>
            </a:pPr>
            <a:r>
              <a:rPr lang="en-US" sz="3200" b="1" dirty="0">
                <a:solidFill>
                  <a:srgbClr val="E77200"/>
                </a:solidFill>
              </a:rPr>
              <a:t>Area</a:t>
            </a:r>
          </a:p>
          <a:p>
            <a:pPr marL="453862" indent="-453862">
              <a:buAutoNum type="arabicPeriod"/>
            </a:pPr>
            <a:r>
              <a:rPr lang="en-US" sz="3200" dirty="0"/>
              <a:t>Volume or density or color saturation</a:t>
            </a:r>
          </a:p>
          <a:p>
            <a:pPr marL="453862" indent="-453862">
              <a:buAutoNum type="arabicPeriod"/>
            </a:pPr>
            <a:r>
              <a:rPr lang="en-US" sz="3200" dirty="0"/>
              <a:t>Color hue</a:t>
            </a:r>
          </a:p>
        </p:txBody>
      </p:sp>
    </p:spTree>
    <p:extLst>
      <p:ext uri="{BB962C8B-B14F-4D97-AF65-F5344CB8AC3E}">
        <p14:creationId xmlns:p14="http://schemas.microsoft.com/office/powerpoint/2010/main" val="2389218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20C6980-65AC-F947-B702-D97879EAD472}"/>
              </a:ext>
            </a:extLst>
          </p:cNvPr>
          <p:cNvPicPr>
            <a:picLocks noChangeAspect="1"/>
          </p:cNvPicPr>
          <p:nvPr/>
        </p:nvPicPr>
        <p:blipFill>
          <a:blip r:embed="rId4"/>
          <a:stretch>
            <a:fillRect/>
          </a:stretch>
        </p:blipFill>
        <p:spPr>
          <a:xfrm>
            <a:off x="1893794" y="487456"/>
            <a:ext cx="8404412" cy="5883088"/>
          </a:xfrm>
          <a:prstGeom prst="rect">
            <a:avLst/>
          </a:prstGeom>
        </p:spPr>
      </p:pic>
      <p:cxnSp>
        <p:nvCxnSpPr>
          <p:cNvPr id="5" name="Straight Arrow Connector 4">
            <a:extLst>
              <a:ext uri="{FF2B5EF4-FFF2-40B4-BE49-F238E27FC236}">
                <a16:creationId xmlns:a16="http://schemas.microsoft.com/office/drawing/2014/main" id="{6F1367F6-EE9D-7F48-9E00-C9754CCBBB39}"/>
              </a:ext>
            </a:extLst>
          </p:cNvPr>
          <p:cNvCxnSpPr>
            <a:cxnSpLocks/>
          </p:cNvCxnSpPr>
          <p:nvPr/>
        </p:nvCxnSpPr>
        <p:spPr>
          <a:xfrm>
            <a:off x="5912631" y="2949500"/>
            <a:ext cx="32837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E2C4BD6-EDB3-9748-A7B1-D3E26148756C}"/>
              </a:ext>
            </a:extLst>
          </p:cNvPr>
          <p:cNvCxnSpPr>
            <a:cxnSpLocks/>
          </p:cNvCxnSpPr>
          <p:nvPr/>
        </p:nvCxnSpPr>
        <p:spPr>
          <a:xfrm>
            <a:off x="3689436" y="5905536"/>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040FB2-E631-B049-888B-98C3A2349961}"/>
              </a:ext>
            </a:extLst>
          </p:cNvPr>
          <p:cNvCxnSpPr>
            <a:cxnSpLocks/>
          </p:cNvCxnSpPr>
          <p:nvPr/>
        </p:nvCxnSpPr>
        <p:spPr>
          <a:xfrm>
            <a:off x="4825904" y="5905535"/>
            <a:ext cx="33258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1DC4C3-CBB9-CA43-8213-618AEF0302C9}"/>
              </a:ext>
            </a:extLst>
          </p:cNvPr>
          <p:cNvCxnSpPr>
            <a:cxnSpLocks/>
          </p:cNvCxnSpPr>
          <p:nvPr/>
        </p:nvCxnSpPr>
        <p:spPr>
          <a:xfrm>
            <a:off x="7028016" y="5905536"/>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6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Image result for bubble chart gapminder">
            <a:extLst>
              <a:ext uri="{FF2B5EF4-FFF2-40B4-BE49-F238E27FC236}">
                <a16:creationId xmlns:a16="http://schemas.microsoft.com/office/drawing/2014/main" id="{28FE3925-E786-824F-9900-11D2D6130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677" y="1201577"/>
            <a:ext cx="8182987" cy="433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26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861F4-02A8-1D4E-AF44-2D0F1E583A86}"/>
              </a:ext>
            </a:extLst>
          </p:cNvPr>
          <p:cNvSpPr txBox="1"/>
          <p:nvPr/>
        </p:nvSpPr>
        <p:spPr>
          <a:xfrm>
            <a:off x="2566149" y="2420472"/>
            <a:ext cx="7324444" cy="1721753"/>
          </a:xfrm>
          <a:prstGeom prst="rect">
            <a:avLst/>
          </a:prstGeom>
          <a:noFill/>
        </p:spPr>
        <p:txBody>
          <a:bodyPr wrap="square" rtlCol="0">
            <a:spAutoFit/>
          </a:bodyPr>
          <a:lstStyle/>
          <a:p>
            <a:pPr algn="ctr"/>
            <a:r>
              <a:rPr lang="en-US" sz="5294"/>
              <a:t>Pie charts are always a </a:t>
            </a:r>
            <a:r>
              <a:rPr lang="en-US" sz="5294" b="1">
                <a:solidFill>
                  <a:srgbClr val="E77200"/>
                </a:solidFill>
              </a:rPr>
              <a:t>mistake</a:t>
            </a:r>
          </a:p>
        </p:txBody>
      </p:sp>
      <p:sp>
        <p:nvSpPr>
          <p:cNvPr id="4" name="TextBox 3">
            <a:extLst>
              <a:ext uri="{FF2B5EF4-FFF2-40B4-BE49-F238E27FC236}">
                <a16:creationId xmlns:a16="http://schemas.microsoft.com/office/drawing/2014/main" id="{56680EED-FCF9-F349-9487-42E6C11E16BC}"/>
              </a:ext>
            </a:extLst>
          </p:cNvPr>
          <p:cNvSpPr txBox="1"/>
          <p:nvPr/>
        </p:nvSpPr>
        <p:spPr>
          <a:xfrm>
            <a:off x="1813540" y="5092206"/>
            <a:ext cx="6483250" cy="852798"/>
          </a:xfrm>
          <a:prstGeom prst="rect">
            <a:avLst/>
          </a:prstGeom>
          <a:noFill/>
        </p:spPr>
        <p:txBody>
          <a:bodyPr wrap="none" rtlCol="0">
            <a:spAutoFit/>
          </a:bodyPr>
          <a:lstStyle/>
          <a:p>
            <a:r>
              <a:rPr lang="en-US" sz="2471"/>
              <a:t>Use a table instead (for data with few categories)</a:t>
            </a:r>
          </a:p>
          <a:p>
            <a:r>
              <a:rPr lang="en-US" sz="2471"/>
              <a:t>Use a dot plot (for data with lots of categories)</a:t>
            </a:r>
          </a:p>
        </p:txBody>
      </p:sp>
    </p:spTree>
    <p:extLst>
      <p:ext uri="{BB962C8B-B14F-4D97-AF65-F5344CB8AC3E}">
        <p14:creationId xmlns:p14="http://schemas.microsoft.com/office/powerpoint/2010/main" val="273266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A37CD5-7E0D-8649-8B62-F7E322975663}"/>
              </a:ext>
            </a:extLst>
          </p:cNvPr>
          <p:cNvGraphicFramePr>
            <a:graphicFrameLocks/>
          </p:cNvGraphicFramePr>
          <p:nvPr/>
        </p:nvGraphicFramePr>
        <p:xfrm>
          <a:off x="1758358" y="791754"/>
          <a:ext cx="8385671" cy="51759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27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311F007-4CFA-7449-A937-C7FEE70230ED}"/>
              </a:ext>
            </a:extLst>
          </p:cNvPr>
          <p:cNvGraphicFramePr>
            <a:graphicFrameLocks/>
          </p:cNvGraphicFramePr>
          <p:nvPr/>
        </p:nvGraphicFramePr>
        <p:xfrm>
          <a:off x="1792361" y="763932"/>
          <a:ext cx="8323845" cy="4925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3121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72C639B-D625-BD40-930E-C7C4C0CD0886}"/>
              </a:ext>
            </a:extLst>
          </p:cNvPr>
          <p:cNvGraphicFramePr>
            <a:graphicFrameLocks noGrp="1"/>
          </p:cNvGraphicFramePr>
          <p:nvPr/>
        </p:nvGraphicFramePr>
        <p:xfrm>
          <a:off x="4065031" y="709448"/>
          <a:ext cx="3714170" cy="4993961"/>
        </p:xfrm>
        <a:graphic>
          <a:graphicData uri="http://schemas.openxmlformats.org/drawingml/2006/table">
            <a:tbl>
              <a:tblPr firstRow="1" bandRow="1">
                <a:tableStyleId>{6E25E649-3F16-4E02-A733-19D2CDBF48F0}</a:tableStyleId>
              </a:tblPr>
              <a:tblGrid>
                <a:gridCol w="1543672">
                  <a:extLst>
                    <a:ext uri="{9D8B030D-6E8A-4147-A177-3AD203B41FA5}">
                      <a16:colId xmlns:a16="http://schemas.microsoft.com/office/drawing/2014/main" val="1908999133"/>
                    </a:ext>
                  </a:extLst>
                </a:gridCol>
                <a:gridCol w="2170498">
                  <a:extLst>
                    <a:ext uri="{9D8B030D-6E8A-4147-A177-3AD203B41FA5}">
                      <a16:colId xmlns:a16="http://schemas.microsoft.com/office/drawing/2014/main" val="3480762453"/>
                    </a:ext>
                  </a:extLst>
                </a:gridCol>
              </a:tblGrid>
              <a:tr h="713423">
                <a:tc>
                  <a:txBody>
                    <a:bodyPr/>
                    <a:lstStyle/>
                    <a:p>
                      <a:pPr algn="ctr" fontAlgn="b"/>
                      <a:r>
                        <a:rPr lang="en-US" sz="3200" u="none" strike="noStrike">
                          <a:effectLst/>
                        </a:rPr>
                        <a:t>Region</a:t>
                      </a:r>
                      <a:endParaRPr lang="en-US" sz="3200" b="0" i="0" u="none" strike="noStrike">
                        <a:solidFill>
                          <a:srgbClr val="000000"/>
                        </a:solidFill>
                        <a:effectLst/>
                        <a:latin typeface="Calibri" panose="020F0502020204030204" pitchFamily="34" charset="0"/>
                      </a:endParaRPr>
                    </a:p>
                  </a:txBody>
                  <a:tcPr marL="8404" marR="8404" marT="8404" marB="0" anchor="b"/>
                </a:tc>
                <a:tc>
                  <a:txBody>
                    <a:bodyPr/>
                    <a:lstStyle/>
                    <a:p>
                      <a:pPr algn="ctr" fontAlgn="b"/>
                      <a:r>
                        <a:rPr lang="en-US" sz="3200" u="none" strike="noStrike" dirty="0">
                          <a:effectLst/>
                        </a:rPr>
                        <a:t>Proportion</a:t>
                      </a:r>
                      <a:endParaRPr lang="en-US" sz="3200" b="0" i="0" u="none" strike="noStrike" dirty="0">
                        <a:solidFill>
                          <a:srgbClr val="000000"/>
                        </a:solidFill>
                        <a:effectLst/>
                        <a:latin typeface="Calibri" panose="020F0502020204030204" pitchFamily="34" charset="0"/>
                      </a:endParaRPr>
                    </a:p>
                  </a:txBody>
                  <a:tcPr marL="8404" marR="8404" marT="8404" marB="0" anchor="b"/>
                </a:tc>
                <a:extLst>
                  <a:ext uri="{0D108BD9-81ED-4DB2-BD59-A6C34878D82A}">
                    <a16:rowId xmlns:a16="http://schemas.microsoft.com/office/drawing/2014/main" val="1083332251"/>
                  </a:ext>
                </a:extLst>
              </a:tr>
              <a:tr h="713423">
                <a:tc>
                  <a:txBody>
                    <a:bodyPr/>
                    <a:lstStyle/>
                    <a:p>
                      <a:pPr algn="ctr" fontAlgn="b"/>
                      <a:r>
                        <a:rPr lang="en-US" sz="3200" u="none" strike="noStrike">
                          <a:effectLst/>
                        </a:rPr>
                        <a:t>WPR</a:t>
                      </a:r>
                      <a:endParaRPr lang="en-US" sz="3200" b="0" i="0" u="none" strike="noStrike">
                        <a:solidFill>
                          <a:srgbClr val="000000"/>
                        </a:solidFill>
                        <a:effectLst/>
                        <a:latin typeface="Calibri" panose="020F0502020204030204" pitchFamily="34" charset="0"/>
                      </a:endParaRPr>
                    </a:p>
                  </a:txBody>
                  <a:tcPr marL="8404" marR="8404" marT="8404" marB="0" anchor="ctr"/>
                </a:tc>
                <a:tc>
                  <a:txBody>
                    <a:bodyPr/>
                    <a:lstStyle/>
                    <a:p>
                      <a:pPr algn="ctr" fontAlgn="b"/>
                      <a:r>
                        <a:rPr lang="en-US" sz="3200" u="none" strike="noStrike">
                          <a:effectLst/>
                        </a:rPr>
                        <a:t>0.26</a:t>
                      </a:r>
                      <a:endParaRPr lang="en-US" sz="3200" b="0" i="0" u="none" strike="noStrike">
                        <a:solidFill>
                          <a:srgbClr val="000000"/>
                        </a:solidFill>
                        <a:effectLst/>
                        <a:latin typeface="Calibri" panose="020F0502020204030204" pitchFamily="34" charset="0"/>
                      </a:endParaRPr>
                    </a:p>
                  </a:txBody>
                  <a:tcPr marL="8404" marR="8404" marT="8404" marB="0" anchor="ctr"/>
                </a:tc>
                <a:extLst>
                  <a:ext uri="{0D108BD9-81ED-4DB2-BD59-A6C34878D82A}">
                    <a16:rowId xmlns:a16="http://schemas.microsoft.com/office/drawing/2014/main" val="487321391"/>
                  </a:ext>
                </a:extLst>
              </a:tr>
              <a:tr h="713423">
                <a:tc>
                  <a:txBody>
                    <a:bodyPr/>
                    <a:lstStyle/>
                    <a:p>
                      <a:pPr algn="ctr" fontAlgn="b"/>
                      <a:r>
                        <a:rPr lang="en-US" sz="3200" u="none" strike="noStrike">
                          <a:effectLst/>
                        </a:rPr>
                        <a:t>SEA</a:t>
                      </a:r>
                      <a:endParaRPr lang="en-US" sz="3200" b="0" i="0" u="none" strike="noStrike">
                        <a:solidFill>
                          <a:srgbClr val="000000"/>
                        </a:solidFill>
                        <a:effectLst/>
                        <a:latin typeface="Calibri" panose="020F0502020204030204" pitchFamily="34" charset="0"/>
                      </a:endParaRPr>
                    </a:p>
                  </a:txBody>
                  <a:tcPr marL="8404" marR="8404" marT="8404" marB="0" anchor="ctr"/>
                </a:tc>
                <a:tc>
                  <a:txBody>
                    <a:bodyPr/>
                    <a:lstStyle/>
                    <a:p>
                      <a:pPr algn="ctr" fontAlgn="b"/>
                      <a:r>
                        <a:rPr lang="en-US" sz="3200" u="none" strike="noStrike">
                          <a:effectLst/>
                        </a:rPr>
                        <a:t>0.26</a:t>
                      </a:r>
                      <a:endParaRPr lang="en-US" sz="3200" b="0" i="0" u="none" strike="noStrike">
                        <a:solidFill>
                          <a:srgbClr val="000000"/>
                        </a:solidFill>
                        <a:effectLst/>
                        <a:latin typeface="Calibri" panose="020F0502020204030204" pitchFamily="34" charset="0"/>
                      </a:endParaRPr>
                    </a:p>
                  </a:txBody>
                  <a:tcPr marL="8404" marR="8404" marT="8404" marB="0" anchor="ctr"/>
                </a:tc>
                <a:extLst>
                  <a:ext uri="{0D108BD9-81ED-4DB2-BD59-A6C34878D82A}">
                    <a16:rowId xmlns:a16="http://schemas.microsoft.com/office/drawing/2014/main" val="251457731"/>
                  </a:ext>
                </a:extLst>
              </a:tr>
              <a:tr h="713423">
                <a:tc>
                  <a:txBody>
                    <a:bodyPr/>
                    <a:lstStyle/>
                    <a:p>
                      <a:pPr algn="ctr" fontAlgn="b"/>
                      <a:r>
                        <a:rPr lang="en-US" sz="3200" u="none" strike="noStrike">
                          <a:effectLst/>
                        </a:rPr>
                        <a:t>AMR</a:t>
                      </a:r>
                      <a:endParaRPr lang="en-US" sz="3200" b="0" i="0" u="none" strike="noStrike">
                        <a:solidFill>
                          <a:srgbClr val="000000"/>
                        </a:solidFill>
                        <a:effectLst/>
                        <a:latin typeface="Calibri" panose="020F0502020204030204" pitchFamily="34" charset="0"/>
                      </a:endParaRPr>
                    </a:p>
                  </a:txBody>
                  <a:tcPr marL="8404" marR="8404" marT="8404" marB="0" anchor="ctr"/>
                </a:tc>
                <a:tc>
                  <a:txBody>
                    <a:bodyPr/>
                    <a:lstStyle/>
                    <a:p>
                      <a:pPr algn="ctr" fontAlgn="b"/>
                      <a:r>
                        <a:rPr lang="en-US" sz="3200" u="none" strike="noStrike">
                          <a:effectLst/>
                        </a:rPr>
                        <a:t>0.14</a:t>
                      </a:r>
                      <a:endParaRPr lang="en-US" sz="3200" b="0" i="0" u="none" strike="noStrike">
                        <a:solidFill>
                          <a:srgbClr val="000000"/>
                        </a:solidFill>
                        <a:effectLst/>
                        <a:latin typeface="Calibri" panose="020F0502020204030204" pitchFamily="34" charset="0"/>
                      </a:endParaRPr>
                    </a:p>
                  </a:txBody>
                  <a:tcPr marL="8404" marR="8404" marT="8404" marB="0" anchor="ctr"/>
                </a:tc>
                <a:extLst>
                  <a:ext uri="{0D108BD9-81ED-4DB2-BD59-A6C34878D82A}">
                    <a16:rowId xmlns:a16="http://schemas.microsoft.com/office/drawing/2014/main" val="717687394"/>
                  </a:ext>
                </a:extLst>
              </a:tr>
              <a:tr h="713423">
                <a:tc>
                  <a:txBody>
                    <a:bodyPr/>
                    <a:lstStyle/>
                    <a:p>
                      <a:pPr algn="ctr" fontAlgn="b"/>
                      <a:r>
                        <a:rPr lang="en-US" sz="3200" u="none" strike="noStrike">
                          <a:effectLst/>
                        </a:rPr>
                        <a:t>EUR</a:t>
                      </a:r>
                      <a:endParaRPr lang="en-US" sz="3200" b="0" i="0" u="none" strike="noStrike">
                        <a:solidFill>
                          <a:srgbClr val="000000"/>
                        </a:solidFill>
                        <a:effectLst/>
                        <a:latin typeface="Calibri" panose="020F0502020204030204" pitchFamily="34" charset="0"/>
                      </a:endParaRPr>
                    </a:p>
                  </a:txBody>
                  <a:tcPr marL="8404" marR="8404" marT="8404" marB="0" anchor="ctr"/>
                </a:tc>
                <a:tc>
                  <a:txBody>
                    <a:bodyPr/>
                    <a:lstStyle/>
                    <a:p>
                      <a:pPr algn="ctr" fontAlgn="b"/>
                      <a:r>
                        <a:rPr lang="en-US" sz="3200" u="none" strike="noStrike">
                          <a:effectLst/>
                        </a:rPr>
                        <a:t>0.13</a:t>
                      </a:r>
                      <a:endParaRPr lang="en-US" sz="3200" b="0" i="0" u="none" strike="noStrike">
                        <a:solidFill>
                          <a:srgbClr val="000000"/>
                        </a:solidFill>
                        <a:effectLst/>
                        <a:latin typeface="Calibri" panose="020F0502020204030204" pitchFamily="34" charset="0"/>
                      </a:endParaRPr>
                    </a:p>
                  </a:txBody>
                  <a:tcPr marL="8404" marR="8404" marT="8404" marB="0" anchor="ctr"/>
                </a:tc>
                <a:extLst>
                  <a:ext uri="{0D108BD9-81ED-4DB2-BD59-A6C34878D82A}">
                    <a16:rowId xmlns:a16="http://schemas.microsoft.com/office/drawing/2014/main" val="393998175"/>
                  </a:ext>
                </a:extLst>
              </a:tr>
              <a:tr h="713423">
                <a:tc>
                  <a:txBody>
                    <a:bodyPr/>
                    <a:lstStyle/>
                    <a:p>
                      <a:pPr algn="ctr" fontAlgn="b"/>
                      <a:r>
                        <a:rPr lang="en-US" sz="3200" u="none" strike="noStrike">
                          <a:effectLst/>
                        </a:rPr>
                        <a:t>AFR</a:t>
                      </a:r>
                      <a:endParaRPr lang="en-US" sz="3200" b="0" i="0" u="none" strike="noStrike">
                        <a:solidFill>
                          <a:srgbClr val="000000"/>
                        </a:solidFill>
                        <a:effectLst/>
                        <a:latin typeface="Calibri" panose="020F0502020204030204" pitchFamily="34" charset="0"/>
                      </a:endParaRPr>
                    </a:p>
                  </a:txBody>
                  <a:tcPr marL="8404" marR="8404" marT="8404" marB="0" anchor="ctr"/>
                </a:tc>
                <a:tc>
                  <a:txBody>
                    <a:bodyPr/>
                    <a:lstStyle/>
                    <a:p>
                      <a:pPr algn="ctr" fontAlgn="b"/>
                      <a:r>
                        <a:rPr lang="en-US" sz="3200" u="none" strike="noStrike">
                          <a:effectLst/>
                        </a:rPr>
                        <a:t>0.12</a:t>
                      </a:r>
                      <a:endParaRPr lang="en-US" sz="3200" b="0" i="0" u="none" strike="noStrike">
                        <a:solidFill>
                          <a:srgbClr val="000000"/>
                        </a:solidFill>
                        <a:effectLst/>
                        <a:latin typeface="Calibri" panose="020F0502020204030204" pitchFamily="34" charset="0"/>
                      </a:endParaRPr>
                    </a:p>
                  </a:txBody>
                  <a:tcPr marL="8404" marR="8404" marT="8404" marB="0" anchor="ctr"/>
                </a:tc>
                <a:extLst>
                  <a:ext uri="{0D108BD9-81ED-4DB2-BD59-A6C34878D82A}">
                    <a16:rowId xmlns:a16="http://schemas.microsoft.com/office/drawing/2014/main" val="1055280769"/>
                  </a:ext>
                </a:extLst>
              </a:tr>
              <a:tr h="713423">
                <a:tc>
                  <a:txBody>
                    <a:bodyPr/>
                    <a:lstStyle/>
                    <a:p>
                      <a:pPr algn="ctr" fontAlgn="b"/>
                      <a:r>
                        <a:rPr lang="en-US" sz="3200" u="none" strike="noStrike">
                          <a:effectLst/>
                        </a:rPr>
                        <a:t>EMR</a:t>
                      </a:r>
                      <a:endParaRPr lang="en-US" sz="3200" b="0" i="0" u="none" strike="noStrike">
                        <a:solidFill>
                          <a:srgbClr val="000000"/>
                        </a:solidFill>
                        <a:effectLst/>
                        <a:latin typeface="Calibri" panose="020F0502020204030204" pitchFamily="34" charset="0"/>
                      </a:endParaRPr>
                    </a:p>
                  </a:txBody>
                  <a:tcPr marL="8404" marR="8404" marT="8404" marB="0" anchor="ctr"/>
                </a:tc>
                <a:tc>
                  <a:txBody>
                    <a:bodyPr/>
                    <a:lstStyle/>
                    <a:p>
                      <a:pPr algn="ctr" fontAlgn="b"/>
                      <a:r>
                        <a:rPr lang="en-US" sz="3200" u="none" strike="noStrike" dirty="0">
                          <a:effectLst/>
                        </a:rPr>
                        <a:t>0.09</a:t>
                      </a:r>
                      <a:endParaRPr lang="en-US" sz="3200" b="0" i="0" u="none" strike="noStrike" dirty="0">
                        <a:solidFill>
                          <a:srgbClr val="000000"/>
                        </a:solidFill>
                        <a:effectLst/>
                        <a:latin typeface="Calibri" panose="020F0502020204030204" pitchFamily="34" charset="0"/>
                      </a:endParaRPr>
                    </a:p>
                  </a:txBody>
                  <a:tcPr marL="8404" marR="8404" marT="8404" marB="0" anchor="ctr"/>
                </a:tc>
                <a:extLst>
                  <a:ext uri="{0D108BD9-81ED-4DB2-BD59-A6C34878D82A}">
                    <a16:rowId xmlns:a16="http://schemas.microsoft.com/office/drawing/2014/main" val="2758706899"/>
                  </a:ext>
                </a:extLst>
              </a:tr>
            </a:tbl>
          </a:graphicData>
        </a:graphic>
      </p:graphicFrame>
    </p:spTree>
    <p:extLst>
      <p:ext uri="{BB962C8B-B14F-4D97-AF65-F5344CB8AC3E}">
        <p14:creationId xmlns:p14="http://schemas.microsoft.com/office/powerpoint/2010/main" val="361584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75E8-F017-73C5-7865-678943869543}"/>
              </a:ext>
            </a:extLst>
          </p:cNvPr>
          <p:cNvSpPr>
            <a:spLocks noGrp="1"/>
          </p:cNvSpPr>
          <p:nvPr>
            <p:ph type="title"/>
          </p:nvPr>
        </p:nvSpPr>
        <p:spPr>
          <a:xfrm>
            <a:off x="5849938" y="419100"/>
            <a:ext cx="4593526" cy="1543812"/>
          </a:xfrm>
        </p:spPr>
        <p:txBody>
          <a:bodyPr/>
          <a:lstStyle/>
          <a:p>
            <a:r>
              <a:rPr lang="en-US" dirty="0"/>
              <a:t>Overall Things to keep in mind</a:t>
            </a:r>
          </a:p>
        </p:txBody>
      </p:sp>
      <p:sp>
        <p:nvSpPr>
          <p:cNvPr id="3" name="Content Placeholder 2">
            <a:extLst>
              <a:ext uri="{FF2B5EF4-FFF2-40B4-BE49-F238E27FC236}">
                <a16:creationId xmlns:a16="http://schemas.microsoft.com/office/drawing/2014/main" id="{04E3D9E1-F690-0A37-9BB1-7CFCC99ECFF7}"/>
              </a:ext>
            </a:extLst>
          </p:cNvPr>
          <p:cNvSpPr>
            <a:spLocks noGrp="1"/>
          </p:cNvSpPr>
          <p:nvPr>
            <p:ph idx="1"/>
          </p:nvPr>
        </p:nvSpPr>
        <p:spPr>
          <a:xfrm>
            <a:off x="5600700" y="2454910"/>
            <a:ext cx="5918200" cy="4263389"/>
          </a:xfrm>
        </p:spPr>
        <p:txBody>
          <a:bodyPr>
            <a:normAutofit/>
          </a:bodyPr>
          <a:lstStyle/>
          <a:p>
            <a:r>
              <a:rPr lang="en-US" sz="2000" dirty="0"/>
              <a:t>Make it visually appealing, but not distracting</a:t>
            </a:r>
          </a:p>
          <a:p>
            <a:pPr lvl="1"/>
            <a:r>
              <a:rPr lang="en-US" sz="1800" dirty="0"/>
              <a:t>Use graphics/pictures, but not too many</a:t>
            </a:r>
          </a:p>
          <a:p>
            <a:r>
              <a:rPr lang="en-US" sz="2000" dirty="0"/>
              <a:t>Should be able to be seen from far away</a:t>
            </a:r>
          </a:p>
          <a:p>
            <a:r>
              <a:rPr lang="en-US" sz="2000" dirty="0"/>
              <a:t>Don’t be too verbose</a:t>
            </a:r>
          </a:p>
          <a:p>
            <a:pPr lvl="1"/>
            <a:r>
              <a:rPr lang="en-US" sz="1800" dirty="0"/>
              <a:t>Keep the word count down as much as possible</a:t>
            </a:r>
          </a:p>
          <a:p>
            <a:pPr lvl="1"/>
            <a:r>
              <a:rPr lang="en-US" sz="1800" dirty="0"/>
              <a:t>Make your point clearly and concisely</a:t>
            </a:r>
          </a:p>
          <a:p>
            <a:r>
              <a:rPr lang="en-US" sz="2000" dirty="0"/>
              <a:t>White space is ok, no need to cram everything in</a:t>
            </a:r>
          </a:p>
          <a:p>
            <a:r>
              <a:rPr lang="en-US" sz="2000" dirty="0"/>
              <a:t>Place your sections/section headers before starting</a:t>
            </a:r>
          </a:p>
          <a:p>
            <a:pPr lvl="1"/>
            <a:r>
              <a:rPr lang="en-US" sz="1800" dirty="0"/>
              <a:t>Understand how people read (top to bottom, right to left)</a:t>
            </a:r>
          </a:p>
          <a:p>
            <a:endParaRPr lang="en-US" sz="2000" dirty="0"/>
          </a:p>
        </p:txBody>
      </p:sp>
      <p:pic>
        <p:nvPicPr>
          <p:cNvPr id="6146" name="Picture 2" descr="Scientific Posters: An Effective Way of Presenting Research - Enago Academy">
            <a:extLst>
              <a:ext uri="{FF2B5EF4-FFF2-40B4-BE49-F238E27FC236}">
                <a16:creationId xmlns:a16="http://schemas.microsoft.com/office/drawing/2014/main" id="{B8A99BB4-DE31-F4B1-2576-6817F1AD4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18" y="154753"/>
            <a:ext cx="4593526" cy="26336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5AF8C4F-3BCD-C771-7D6E-8FB777C920D2}"/>
              </a:ext>
            </a:extLst>
          </p:cNvPr>
          <p:cNvSpPr txBox="1"/>
          <p:nvPr/>
        </p:nvSpPr>
        <p:spPr>
          <a:xfrm>
            <a:off x="1149831" y="2788374"/>
            <a:ext cx="3390900" cy="461665"/>
          </a:xfrm>
          <a:prstGeom prst="rect">
            <a:avLst/>
          </a:prstGeom>
          <a:noFill/>
        </p:spPr>
        <p:txBody>
          <a:bodyPr wrap="square">
            <a:spAutoFit/>
          </a:bodyPr>
          <a:lstStyle/>
          <a:p>
            <a:r>
              <a:rPr lang="en-US" sz="1200" dirty="0"/>
              <a:t>https://www.enago.com/academy/scientific-posters-an-effective-way-of-presenting-research/</a:t>
            </a:r>
          </a:p>
        </p:txBody>
      </p:sp>
      <p:pic>
        <p:nvPicPr>
          <p:cNvPr id="6150" name="Picture 6" descr="Conference presentations: Lead the poster parade | Nature">
            <a:extLst>
              <a:ext uri="{FF2B5EF4-FFF2-40B4-BE49-F238E27FC236}">
                <a16:creationId xmlns:a16="http://schemas.microsoft.com/office/drawing/2014/main" id="{8C3DBD30-4993-39EA-3A25-D0D118B65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012" y="3429000"/>
            <a:ext cx="2014538" cy="27714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8031ABC-A8DA-B968-5473-E6AF62AE3134}"/>
              </a:ext>
            </a:extLst>
          </p:cNvPr>
          <p:cNvSpPr txBox="1"/>
          <p:nvPr/>
        </p:nvSpPr>
        <p:spPr>
          <a:xfrm>
            <a:off x="1149831" y="6357653"/>
            <a:ext cx="4495800" cy="307777"/>
          </a:xfrm>
          <a:prstGeom prst="rect">
            <a:avLst/>
          </a:prstGeom>
          <a:noFill/>
        </p:spPr>
        <p:txBody>
          <a:bodyPr wrap="square">
            <a:spAutoFit/>
          </a:bodyPr>
          <a:lstStyle/>
          <a:p>
            <a:r>
              <a:rPr lang="en-US" sz="1400" dirty="0"/>
              <a:t>https://www.nature.com/articles/nj7614-115a</a:t>
            </a:r>
          </a:p>
        </p:txBody>
      </p:sp>
    </p:spTree>
    <p:extLst>
      <p:ext uri="{BB962C8B-B14F-4D97-AF65-F5344CB8AC3E}">
        <p14:creationId xmlns:p14="http://schemas.microsoft.com/office/powerpoint/2010/main" val="1272063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F23B925-EB13-374E-8DF2-9845DC1D7786}"/>
              </a:ext>
            </a:extLst>
          </p:cNvPr>
          <p:cNvGraphicFramePr>
            <a:graphicFrameLocks/>
          </p:cNvGraphicFramePr>
          <p:nvPr/>
        </p:nvGraphicFramePr>
        <p:xfrm>
          <a:off x="1932738" y="793493"/>
          <a:ext cx="8322577" cy="52576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1341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428978" y="342289"/>
            <a:ext cx="11176000"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dirty="0"/>
              <a:t>Position on a common scale</a:t>
            </a:r>
          </a:p>
          <a:p>
            <a:pPr marL="453862" indent="-453862">
              <a:buAutoNum type="arabicPeriod"/>
            </a:pPr>
            <a:r>
              <a:rPr lang="en-US" sz="3600" dirty="0"/>
              <a:t>Position on identical but misaligned scales</a:t>
            </a:r>
          </a:p>
          <a:p>
            <a:pPr marL="453862" indent="-453862">
              <a:buAutoNum type="arabicPeriod"/>
            </a:pPr>
            <a:r>
              <a:rPr lang="en-US" sz="3600" dirty="0"/>
              <a:t>Length</a:t>
            </a:r>
          </a:p>
          <a:p>
            <a:pPr marL="453862" indent="-453862">
              <a:buAutoNum type="arabicPeriod"/>
            </a:pPr>
            <a:r>
              <a:rPr lang="en-US" sz="3600" b="1" dirty="0">
                <a:solidFill>
                  <a:srgbClr val="E77200"/>
                </a:solidFill>
              </a:rPr>
              <a:t>Angle / slope</a:t>
            </a:r>
          </a:p>
          <a:p>
            <a:pPr marL="453862" indent="-453862">
              <a:buAutoNum type="arabicPeriod"/>
            </a:pPr>
            <a:r>
              <a:rPr lang="en-US" sz="3600" dirty="0"/>
              <a:t>Area</a:t>
            </a:r>
          </a:p>
          <a:p>
            <a:pPr marL="453862" indent="-453862">
              <a:buAutoNum type="arabicPeriod"/>
            </a:pPr>
            <a:r>
              <a:rPr lang="en-US" sz="3600" dirty="0"/>
              <a:t>Volume or density or color saturation</a:t>
            </a:r>
          </a:p>
          <a:p>
            <a:pPr marL="453862" indent="-453862">
              <a:buAutoNum type="arabicPeriod"/>
            </a:pPr>
            <a:r>
              <a:rPr lang="en-US" sz="3600" dirty="0"/>
              <a:t>Color hue</a:t>
            </a:r>
          </a:p>
        </p:txBody>
      </p:sp>
    </p:spTree>
    <p:extLst>
      <p:ext uri="{BB962C8B-B14F-4D97-AF65-F5344CB8AC3E}">
        <p14:creationId xmlns:p14="http://schemas.microsoft.com/office/powerpoint/2010/main" val="2475133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3945D8-F72A-D94C-A5B2-92AC2334FF47}"/>
              </a:ext>
            </a:extLst>
          </p:cNvPr>
          <p:cNvPicPr>
            <a:picLocks noChangeAspect="1"/>
          </p:cNvPicPr>
          <p:nvPr/>
        </p:nvPicPr>
        <p:blipFill>
          <a:blip r:embed="rId4"/>
          <a:stretch>
            <a:fillRect/>
          </a:stretch>
        </p:blipFill>
        <p:spPr>
          <a:xfrm>
            <a:off x="1893794" y="487456"/>
            <a:ext cx="8404412" cy="5883088"/>
          </a:xfrm>
          <a:prstGeom prst="rect">
            <a:avLst/>
          </a:prstGeom>
        </p:spPr>
      </p:pic>
      <p:cxnSp>
        <p:nvCxnSpPr>
          <p:cNvPr id="5" name="Straight Arrow Connector 4">
            <a:extLst>
              <a:ext uri="{FF2B5EF4-FFF2-40B4-BE49-F238E27FC236}">
                <a16:creationId xmlns:a16="http://schemas.microsoft.com/office/drawing/2014/main" id="{2D86FA8B-EAA5-6641-8B86-1BD1FBCF388D}"/>
              </a:ext>
            </a:extLst>
          </p:cNvPr>
          <p:cNvCxnSpPr>
            <a:cxnSpLocks/>
          </p:cNvCxnSpPr>
          <p:nvPr/>
        </p:nvCxnSpPr>
        <p:spPr>
          <a:xfrm>
            <a:off x="4349144" y="695110"/>
            <a:ext cx="0" cy="275854"/>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53AD96A-BC6E-6045-8778-07BF1EACD628}"/>
              </a:ext>
            </a:extLst>
          </p:cNvPr>
          <p:cNvCxnSpPr>
            <a:cxnSpLocks/>
          </p:cNvCxnSpPr>
          <p:nvPr/>
        </p:nvCxnSpPr>
        <p:spPr>
          <a:xfrm>
            <a:off x="4349144" y="4195482"/>
            <a:ext cx="0" cy="381685"/>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58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519288" y="342289"/>
            <a:ext cx="11142133"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dirty="0"/>
              <a:t>Position on a common scale</a:t>
            </a:r>
          </a:p>
          <a:p>
            <a:pPr marL="453862" indent="-453862">
              <a:buAutoNum type="arabicPeriod"/>
            </a:pPr>
            <a:r>
              <a:rPr lang="en-US" sz="3600" dirty="0"/>
              <a:t>Position on identical but misaligned scales</a:t>
            </a:r>
          </a:p>
          <a:p>
            <a:pPr marL="453862" indent="-453862">
              <a:buAutoNum type="arabicPeriod"/>
            </a:pPr>
            <a:r>
              <a:rPr lang="en-US" sz="3600" b="1" dirty="0">
                <a:solidFill>
                  <a:srgbClr val="E77200"/>
                </a:solidFill>
              </a:rPr>
              <a:t>Length</a:t>
            </a:r>
          </a:p>
          <a:p>
            <a:pPr marL="453862" indent="-453862">
              <a:buAutoNum type="arabicPeriod"/>
            </a:pPr>
            <a:r>
              <a:rPr lang="en-US" sz="3600" dirty="0"/>
              <a:t>Angle / slope</a:t>
            </a:r>
          </a:p>
          <a:p>
            <a:pPr marL="453862" indent="-453862">
              <a:buAutoNum type="arabicPeriod"/>
            </a:pPr>
            <a:r>
              <a:rPr lang="en-US" sz="3600" dirty="0"/>
              <a:t>Area</a:t>
            </a:r>
          </a:p>
          <a:p>
            <a:pPr marL="453862" indent="-453862">
              <a:buAutoNum type="arabicPeriod"/>
            </a:pPr>
            <a:r>
              <a:rPr lang="en-US" sz="3600" dirty="0"/>
              <a:t>Volume or density or color saturation</a:t>
            </a:r>
          </a:p>
          <a:p>
            <a:pPr marL="453862" indent="-453862">
              <a:buAutoNum type="arabicPeriod"/>
            </a:pPr>
            <a:r>
              <a:rPr lang="en-US" sz="3600" dirty="0"/>
              <a:t>Color hue</a:t>
            </a:r>
          </a:p>
        </p:txBody>
      </p:sp>
    </p:spTree>
    <p:extLst>
      <p:ext uri="{BB962C8B-B14F-4D97-AF65-F5344CB8AC3E}">
        <p14:creationId xmlns:p14="http://schemas.microsoft.com/office/powerpoint/2010/main" val="3067679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C3D655-F850-5E4C-BA1E-7E9CB5684C0E}"/>
              </a:ext>
            </a:extLst>
          </p:cNvPr>
          <p:cNvPicPr>
            <a:picLocks noChangeAspect="1"/>
          </p:cNvPicPr>
          <p:nvPr/>
        </p:nvPicPr>
        <p:blipFill>
          <a:blip r:embed="rId3"/>
          <a:stretch>
            <a:fillRect/>
          </a:stretch>
        </p:blipFill>
        <p:spPr>
          <a:xfrm>
            <a:off x="1893794" y="487456"/>
            <a:ext cx="8404412" cy="5883088"/>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D314407-4174-BF4F-BA3C-C4EB1DC1478C}"/>
              </a:ext>
            </a:extLst>
          </p:cNvPr>
          <p:cNvCxnSpPr>
            <a:cxnSpLocks/>
          </p:cNvCxnSpPr>
          <p:nvPr/>
        </p:nvCxnSpPr>
        <p:spPr>
          <a:xfrm>
            <a:off x="3647492" y="5606454"/>
            <a:ext cx="32837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7EF3CC-02C3-5047-B16F-5B70E1293A9E}"/>
              </a:ext>
            </a:extLst>
          </p:cNvPr>
          <p:cNvCxnSpPr>
            <a:cxnSpLocks/>
          </p:cNvCxnSpPr>
          <p:nvPr/>
        </p:nvCxnSpPr>
        <p:spPr>
          <a:xfrm>
            <a:off x="3635060" y="5849890"/>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69E5D3-1DC6-9D47-AB0D-24783B1AE920}"/>
              </a:ext>
            </a:extLst>
          </p:cNvPr>
          <p:cNvCxnSpPr>
            <a:cxnSpLocks/>
          </p:cNvCxnSpPr>
          <p:nvPr/>
        </p:nvCxnSpPr>
        <p:spPr>
          <a:xfrm>
            <a:off x="3633581" y="4994378"/>
            <a:ext cx="33258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92D764-D013-0442-8E03-A79949675F49}"/>
              </a:ext>
            </a:extLst>
          </p:cNvPr>
          <p:cNvCxnSpPr>
            <a:cxnSpLocks/>
          </p:cNvCxnSpPr>
          <p:nvPr/>
        </p:nvCxnSpPr>
        <p:spPr>
          <a:xfrm>
            <a:off x="3633581" y="4884101"/>
            <a:ext cx="328376"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F90210-8A3C-F848-9303-16FD63ADDFB4}"/>
              </a:ext>
            </a:extLst>
          </p:cNvPr>
          <p:cNvSpPr/>
          <p:nvPr/>
        </p:nvSpPr>
        <p:spPr>
          <a:xfrm>
            <a:off x="8527781" y="5269348"/>
            <a:ext cx="1086621" cy="95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88"/>
          </a:p>
        </p:txBody>
      </p:sp>
      <p:sp>
        <p:nvSpPr>
          <p:cNvPr id="17" name="TextBox 16">
            <a:extLst>
              <a:ext uri="{FF2B5EF4-FFF2-40B4-BE49-F238E27FC236}">
                <a16:creationId xmlns:a16="http://schemas.microsoft.com/office/drawing/2014/main" id="{7BC55B18-2D9C-B54F-BB1B-EF9B66944557}"/>
              </a:ext>
            </a:extLst>
          </p:cNvPr>
          <p:cNvSpPr txBox="1"/>
          <p:nvPr/>
        </p:nvSpPr>
        <p:spPr>
          <a:xfrm>
            <a:off x="8207251" y="5025718"/>
            <a:ext cx="1757212" cy="255326"/>
          </a:xfrm>
          <a:prstGeom prst="rect">
            <a:avLst/>
          </a:prstGeom>
          <a:noFill/>
        </p:spPr>
        <p:txBody>
          <a:bodyPr wrap="none" rtlCol="0">
            <a:spAutoFit/>
          </a:bodyPr>
          <a:lstStyle/>
          <a:p>
            <a:r>
              <a:rPr lang="en-US" sz="1059">
                <a:latin typeface="Arial" panose="020B0604020202020204" pitchFamily="34" charset="0"/>
                <a:cs typeface="Arial" panose="020B0604020202020204" pitchFamily="34" charset="0"/>
              </a:rPr>
              <a:t>200 cases of TB per 100K</a:t>
            </a:r>
          </a:p>
        </p:txBody>
      </p:sp>
    </p:spTree>
    <p:extLst>
      <p:ext uri="{BB962C8B-B14F-4D97-AF65-F5344CB8AC3E}">
        <p14:creationId xmlns:p14="http://schemas.microsoft.com/office/powerpoint/2010/main" val="92989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02CC9E-5AEC-BA4B-92D9-597B244C7482}"/>
              </a:ext>
            </a:extLst>
          </p:cNvPr>
          <p:cNvPicPr>
            <a:picLocks noChangeAspect="1"/>
          </p:cNvPicPr>
          <p:nvPr/>
        </p:nvPicPr>
        <p:blipFill>
          <a:blip r:embed="rId4"/>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572714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9911" y="342289"/>
            <a:ext cx="11017956"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dirty="0"/>
              <a:t>Position on a common scale</a:t>
            </a:r>
          </a:p>
          <a:p>
            <a:pPr marL="453862" indent="-453862">
              <a:buAutoNum type="arabicPeriod"/>
            </a:pPr>
            <a:r>
              <a:rPr lang="en-US" sz="3600" b="1" dirty="0">
                <a:solidFill>
                  <a:srgbClr val="E77200"/>
                </a:solidFill>
              </a:rPr>
              <a:t>Position on identical but misaligned scales</a:t>
            </a:r>
          </a:p>
          <a:p>
            <a:pPr marL="453862" indent="-453862">
              <a:buAutoNum type="arabicPeriod"/>
            </a:pPr>
            <a:r>
              <a:rPr lang="en-US" sz="3600" dirty="0"/>
              <a:t>Length</a:t>
            </a:r>
          </a:p>
          <a:p>
            <a:pPr marL="453862" indent="-453862">
              <a:buAutoNum type="arabicPeriod"/>
            </a:pPr>
            <a:r>
              <a:rPr lang="en-US" sz="3600" dirty="0"/>
              <a:t>Angle / slope</a:t>
            </a:r>
          </a:p>
          <a:p>
            <a:pPr marL="453862" indent="-453862">
              <a:buAutoNum type="arabicPeriod"/>
            </a:pPr>
            <a:r>
              <a:rPr lang="en-US" sz="3600" dirty="0"/>
              <a:t>Area</a:t>
            </a:r>
          </a:p>
          <a:p>
            <a:pPr marL="453862" indent="-453862">
              <a:buAutoNum type="arabicPeriod"/>
            </a:pPr>
            <a:r>
              <a:rPr lang="en-US" sz="3600" dirty="0"/>
              <a:t>Volume or density or color saturation</a:t>
            </a:r>
          </a:p>
          <a:p>
            <a:pPr marL="453862" indent="-453862">
              <a:buAutoNum type="arabicPeriod"/>
            </a:pPr>
            <a:r>
              <a:rPr lang="en-US" sz="3600" dirty="0"/>
              <a:t>Color hue</a:t>
            </a:r>
          </a:p>
        </p:txBody>
      </p:sp>
    </p:spTree>
    <p:extLst>
      <p:ext uri="{BB962C8B-B14F-4D97-AF65-F5344CB8AC3E}">
        <p14:creationId xmlns:p14="http://schemas.microsoft.com/office/powerpoint/2010/main" val="2992445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723A584-4E57-C547-B048-AD80E969BB8D}"/>
              </a:ext>
            </a:extLst>
          </p:cNvPr>
          <p:cNvPicPr>
            <a:picLocks noChangeAspect="1"/>
          </p:cNvPicPr>
          <p:nvPr/>
        </p:nvPicPr>
        <p:blipFill>
          <a:blip r:embed="rId4"/>
          <a:stretch>
            <a:fillRect/>
          </a:stretch>
        </p:blipFill>
        <p:spPr>
          <a:xfrm>
            <a:off x="1893794" y="487456"/>
            <a:ext cx="8404412" cy="5883088"/>
          </a:xfrm>
          <a:prstGeom prst="rect">
            <a:avLst/>
          </a:prstGeom>
        </p:spPr>
      </p:pic>
      <p:cxnSp>
        <p:nvCxnSpPr>
          <p:cNvPr id="14" name="Straight Arrow Connector 13">
            <a:extLst>
              <a:ext uri="{FF2B5EF4-FFF2-40B4-BE49-F238E27FC236}">
                <a16:creationId xmlns:a16="http://schemas.microsoft.com/office/drawing/2014/main" id="{55A8D91F-8504-3747-9CA3-FE250CA02014}"/>
              </a:ext>
            </a:extLst>
          </p:cNvPr>
          <p:cNvCxnSpPr>
            <a:cxnSpLocks/>
          </p:cNvCxnSpPr>
          <p:nvPr/>
        </p:nvCxnSpPr>
        <p:spPr>
          <a:xfrm>
            <a:off x="5645157" y="487456"/>
            <a:ext cx="0" cy="473387"/>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78302F-5D8E-694E-A48D-3205049DA1AA}"/>
              </a:ext>
            </a:extLst>
          </p:cNvPr>
          <p:cNvCxnSpPr>
            <a:cxnSpLocks/>
          </p:cNvCxnSpPr>
          <p:nvPr/>
        </p:nvCxnSpPr>
        <p:spPr>
          <a:xfrm>
            <a:off x="8943484" y="487456"/>
            <a:ext cx="0" cy="473387"/>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40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61" y="6454588"/>
            <a:ext cx="2191391" cy="327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9EDA663-163F-854F-8512-764C11D1DC71}"/>
              </a:ext>
            </a:extLst>
          </p:cNvPr>
          <p:cNvPicPr>
            <a:picLocks noChangeAspect="1"/>
          </p:cNvPicPr>
          <p:nvPr/>
        </p:nvPicPr>
        <p:blipFill>
          <a:blip r:embed="rId4"/>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3647207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32178" y="342289"/>
            <a:ext cx="11029244" cy="5834674"/>
          </a:xfrm>
        </p:spPr>
        <p:txBody>
          <a:bodyPr>
            <a:normAutofit fontScale="92500" lnSpcReduction="10000"/>
          </a:bodyPr>
          <a:lstStyle/>
          <a:p>
            <a:pPr marL="0" indent="0">
              <a:buNone/>
            </a:pPr>
            <a:r>
              <a:rPr lang="en-US" sz="3600" dirty="0"/>
              <a:t>There are many ways to differentiate and illustrate differences between groups in your data:</a:t>
            </a:r>
          </a:p>
          <a:p>
            <a:pPr marL="0" indent="0">
              <a:buNone/>
            </a:pPr>
            <a:endParaRPr lang="en-US" sz="3600" dirty="0"/>
          </a:p>
          <a:p>
            <a:pPr marL="453862" indent="-453862">
              <a:buAutoNum type="arabicPeriod"/>
            </a:pPr>
            <a:r>
              <a:rPr lang="en-US" sz="3600" b="1" dirty="0">
                <a:solidFill>
                  <a:srgbClr val="E77200"/>
                </a:solidFill>
              </a:rPr>
              <a:t>Position on a common scale</a:t>
            </a:r>
          </a:p>
          <a:p>
            <a:pPr marL="453862" indent="-453862">
              <a:buAutoNum type="arabicPeriod"/>
            </a:pPr>
            <a:r>
              <a:rPr lang="en-US" sz="3600" dirty="0"/>
              <a:t>Position on identical but misaligned scales</a:t>
            </a:r>
          </a:p>
          <a:p>
            <a:pPr marL="453862" indent="-453862">
              <a:buAutoNum type="arabicPeriod"/>
            </a:pPr>
            <a:r>
              <a:rPr lang="en-US" sz="3600" dirty="0"/>
              <a:t>Length</a:t>
            </a:r>
          </a:p>
          <a:p>
            <a:pPr marL="453862" indent="-453862">
              <a:buAutoNum type="arabicPeriod"/>
            </a:pPr>
            <a:r>
              <a:rPr lang="en-US" sz="3600" dirty="0"/>
              <a:t>Angle / slope</a:t>
            </a:r>
          </a:p>
          <a:p>
            <a:pPr marL="453862" indent="-453862">
              <a:buAutoNum type="arabicPeriod"/>
            </a:pPr>
            <a:r>
              <a:rPr lang="en-US" sz="3600" dirty="0"/>
              <a:t>Area</a:t>
            </a:r>
          </a:p>
          <a:p>
            <a:pPr marL="453862" indent="-453862">
              <a:buAutoNum type="arabicPeriod"/>
            </a:pPr>
            <a:r>
              <a:rPr lang="en-US" sz="3600" dirty="0"/>
              <a:t>Volume or density or color saturation</a:t>
            </a:r>
          </a:p>
          <a:p>
            <a:pPr marL="453862" indent="-453862">
              <a:buAutoNum type="arabicPeriod"/>
            </a:pPr>
            <a:r>
              <a:rPr lang="en-US" sz="3600" dirty="0"/>
              <a:t>Color hue</a:t>
            </a:r>
          </a:p>
        </p:txBody>
      </p:sp>
    </p:spTree>
    <p:extLst>
      <p:ext uri="{BB962C8B-B14F-4D97-AF65-F5344CB8AC3E}">
        <p14:creationId xmlns:p14="http://schemas.microsoft.com/office/powerpoint/2010/main" val="79394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75E8-F017-73C5-7865-678943869543}"/>
              </a:ext>
            </a:extLst>
          </p:cNvPr>
          <p:cNvSpPr>
            <a:spLocks noGrp="1"/>
          </p:cNvSpPr>
          <p:nvPr>
            <p:ph type="title"/>
          </p:nvPr>
        </p:nvSpPr>
        <p:spPr/>
        <p:txBody>
          <a:bodyPr/>
          <a:lstStyle/>
          <a:p>
            <a:r>
              <a:rPr lang="en-US" dirty="0"/>
              <a:t>Specific Sections</a:t>
            </a:r>
          </a:p>
        </p:txBody>
      </p:sp>
      <p:sp>
        <p:nvSpPr>
          <p:cNvPr id="3" name="Content Placeholder 2">
            <a:extLst>
              <a:ext uri="{FF2B5EF4-FFF2-40B4-BE49-F238E27FC236}">
                <a16:creationId xmlns:a16="http://schemas.microsoft.com/office/drawing/2014/main" id="{04E3D9E1-F690-0A37-9BB1-7CFCC99ECFF7}"/>
              </a:ext>
            </a:extLst>
          </p:cNvPr>
          <p:cNvSpPr>
            <a:spLocks noGrp="1"/>
          </p:cNvSpPr>
          <p:nvPr>
            <p:ph idx="1"/>
          </p:nvPr>
        </p:nvSpPr>
        <p:spPr>
          <a:xfrm>
            <a:off x="2231136" y="2373631"/>
            <a:ext cx="7729728" cy="4219956"/>
          </a:xfrm>
        </p:spPr>
        <p:txBody>
          <a:bodyPr>
            <a:normAutofit/>
          </a:bodyPr>
          <a:lstStyle/>
          <a:p>
            <a:r>
              <a:rPr lang="en-US" sz="2000" b="1" dirty="0"/>
              <a:t>Title</a:t>
            </a:r>
          </a:p>
          <a:p>
            <a:pPr lvl="1"/>
            <a:r>
              <a:rPr lang="en-US" sz="1800" dirty="0"/>
              <a:t>Make it short, but catchy</a:t>
            </a:r>
          </a:p>
          <a:p>
            <a:pPr lvl="1"/>
            <a:r>
              <a:rPr lang="en-US" sz="1800" dirty="0"/>
              <a:t>Avoid jargon</a:t>
            </a:r>
          </a:p>
          <a:p>
            <a:pPr lvl="1"/>
            <a:r>
              <a:rPr lang="en-US" sz="1800" dirty="0"/>
              <a:t>Generally, include acknowledgements, name, affiliation, </a:t>
            </a:r>
            <a:r>
              <a:rPr lang="en-US" sz="1800" dirty="0" err="1"/>
              <a:t>etc</a:t>
            </a:r>
            <a:endParaRPr lang="en-US" sz="1800" dirty="0"/>
          </a:p>
          <a:p>
            <a:r>
              <a:rPr lang="en-US" sz="2000" b="1" dirty="0"/>
              <a:t>Abstract</a:t>
            </a:r>
          </a:p>
          <a:p>
            <a:pPr lvl="1"/>
            <a:r>
              <a:rPr lang="en-US" sz="1800" dirty="0"/>
              <a:t>Basically the outline for the poster</a:t>
            </a:r>
          </a:p>
          <a:p>
            <a:pPr lvl="1"/>
            <a:r>
              <a:rPr lang="en-US" sz="1800" dirty="0"/>
              <a:t>Often a good place for a flow chart/motivating picture or graph</a:t>
            </a:r>
          </a:p>
          <a:p>
            <a:r>
              <a:rPr lang="en-US" sz="2000" b="1" dirty="0"/>
              <a:t>Introduction/Background</a:t>
            </a:r>
          </a:p>
          <a:p>
            <a:pPr lvl="1"/>
            <a:r>
              <a:rPr lang="en-US" sz="1800" dirty="0"/>
              <a:t>Keep it short and to the point</a:t>
            </a:r>
          </a:p>
          <a:p>
            <a:pPr lvl="1"/>
            <a:r>
              <a:rPr lang="en-US" sz="1800" dirty="0"/>
              <a:t>Watch jargon, unless the audience is highly specific</a:t>
            </a:r>
          </a:p>
        </p:txBody>
      </p:sp>
    </p:spTree>
    <p:extLst>
      <p:ext uri="{BB962C8B-B14F-4D97-AF65-F5344CB8AC3E}">
        <p14:creationId xmlns:p14="http://schemas.microsoft.com/office/powerpoint/2010/main" val="1527654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05BF5C-3325-3F45-B57F-BB249B5E2544}"/>
              </a:ext>
            </a:extLst>
          </p:cNvPr>
          <p:cNvPicPr>
            <a:picLocks noChangeAspect="1"/>
          </p:cNvPicPr>
          <p:nvPr/>
        </p:nvPicPr>
        <p:blipFill>
          <a:blip r:embed="rId3"/>
          <a:stretch>
            <a:fillRect/>
          </a:stretch>
        </p:blipFill>
        <p:spPr>
          <a:xfrm>
            <a:off x="1893794" y="487456"/>
            <a:ext cx="8404412" cy="5883088"/>
          </a:xfrm>
          <a:prstGeom prst="rect">
            <a:avLst/>
          </a:prstGeom>
        </p:spPr>
      </p:pic>
      <p:cxnSp>
        <p:nvCxnSpPr>
          <p:cNvPr id="5" name="Straight Arrow Connector 4">
            <a:extLst>
              <a:ext uri="{FF2B5EF4-FFF2-40B4-BE49-F238E27FC236}">
                <a16:creationId xmlns:a16="http://schemas.microsoft.com/office/drawing/2014/main" id="{F7E6A24E-08D2-3E47-99A1-241CCEEE16AC}"/>
              </a:ext>
            </a:extLst>
          </p:cNvPr>
          <p:cNvCxnSpPr>
            <a:cxnSpLocks/>
          </p:cNvCxnSpPr>
          <p:nvPr/>
        </p:nvCxnSpPr>
        <p:spPr>
          <a:xfrm>
            <a:off x="3661619" y="5112925"/>
            <a:ext cx="361196"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3277C75-C1C5-214E-890A-2512996D10F0}"/>
              </a:ext>
            </a:extLst>
          </p:cNvPr>
          <p:cNvCxnSpPr>
            <a:cxnSpLocks/>
          </p:cNvCxnSpPr>
          <p:nvPr/>
        </p:nvCxnSpPr>
        <p:spPr>
          <a:xfrm>
            <a:off x="3642811" y="5324476"/>
            <a:ext cx="38000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961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189D2-9AF6-8440-8725-72CD1B6F9B36}"/>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876722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33098B-8382-BE47-8FB9-B062C8DB4DD2}"/>
              </a:ext>
            </a:extLst>
          </p:cNvPr>
          <p:cNvSpPr txBox="1"/>
          <p:nvPr/>
        </p:nvSpPr>
        <p:spPr>
          <a:xfrm>
            <a:off x="2793067" y="2445684"/>
            <a:ext cx="6668044" cy="907043"/>
          </a:xfrm>
          <a:prstGeom prst="rect">
            <a:avLst/>
          </a:prstGeom>
          <a:noFill/>
        </p:spPr>
        <p:txBody>
          <a:bodyPr wrap="none" rtlCol="0">
            <a:spAutoFit/>
          </a:bodyPr>
          <a:lstStyle/>
          <a:p>
            <a:r>
              <a:rPr lang="en-US" sz="5294"/>
              <a:t>Be careful with </a:t>
            </a:r>
            <a:r>
              <a:rPr lang="en-US" sz="5294">
                <a:solidFill>
                  <a:srgbClr val="E77200"/>
                </a:solidFill>
              </a:rPr>
              <a:t>stacking</a:t>
            </a:r>
          </a:p>
        </p:txBody>
      </p:sp>
    </p:spTree>
    <p:extLst>
      <p:ext uri="{BB962C8B-B14F-4D97-AF65-F5344CB8AC3E}">
        <p14:creationId xmlns:p14="http://schemas.microsoft.com/office/powerpoint/2010/main" val="509000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D73525-33CD-1846-83C8-81CD7B611F4D}"/>
              </a:ext>
            </a:extLst>
          </p:cNvPr>
          <p:cNvPicPr>
            <a:picLocks noChangeAspect="1"/>
          </p:cNvPicPr>
          <p:nvPr/>
        </p:nvPicPr>
        <p:blipFill>
          <a:blip r:embed="rId3"/>
          <a:stretch>
            <a:fillRect/>
          </a:stretch>
        </p:blipFill>
        <p:spPr>
          <a:xfrm>
            <a:off x="1893794" y="487456"/>
            <a:ext cx="8404412" cy="5883088"/>
          </a:xfrm>
          <a:prstGeom prst="rect">
            <a:avLst/>
          </a:prstGeom>
        </p:spPr>
      </p:pic>
      <p:cxnSp>
        <p:nvCxnSpPr>
          <p:cNvPr id="5" name="Straight Arrow Connector 4">
            <a:extLst>
              <a:ext uri="{FF2B5EF4-FFF2-40B4-BE49-F238E27FC236}">
                <a16:creationId xmlns:a16="http://schemas.microsoft.com/office/drawing/2014/main" id="{ED3FF07A-5495-4840-9FBB-BC0136C95443}"/>
              </a:ext>
            </a:extLst>
          </p:cNvPr>
          <p:cNvCxnSpPr>
            <a:cxnSpLocks/>
          </p:cNvCxnSpPr>
          <p:nvPr/>
        </p:nvCxnSpPr>
        <p:spPr>
          <a:xfrm>
            <a:off x="3230386" y="3769813"/>
            <a:ext cx="725325" cy="17562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55967B7-A976-BA46-BC84-549624B21E9C}"/>
              </a:ext>
            </a:extLst>
          </p:cNvPr>
          <p:cNvCxnSpPr>
            <a:cxnSpLocks/>
          </p:cNvCxnSpPr>
          <p:nvPr/>
        </p:nvCxnSpPr>
        <p:spPr>
          <a:xfrm>
            <a:off x="3314503" y="2949078"/>
            <a:ext cx="1282416" cy="16605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961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E2433-351A-AA44-AF17-DAFF9C983805}"/>
              </a:ext>
            </a:extLst>
          </p:cNvPr>
          <p:cNvPicPr>
            <a:picLocks noChangeAspect="1"/>
          </p:cNvPicPr>
          <p:nvPr/>
        </p:nvPicPr>
        <p:blipFill>
          <a:blip r:embed="rId3"/>
          <a:stretch>
            <a:fillRect/>
          </a:stretch>
        </p:blipFill>
        <p:spPr>
          <a:xfrm>
            <a:off x="1893794" y="487456"/>
            <a:ext cx="8404412" cy="5883088"/>
          </a:xfrm>
          <a:prstGeom prst="rect">
            <a:avLst/>
          </a:prstGeom>
        </p:spPr>
      </p:pic>
      <p:cxnSp>
        <p:nvCxnSpPr>
          <p:cNvPr id="5" name="Straight Arrow Connector 4">
            <a:extLst>
              <a:ext uri="{FF2B5EF4-FFF2-40B4-BE49-F238E27FC236}">
                <a16:creationId xmlns:a16="http://schemas.microsoft.com/office/drawing/2014/main" id="{01FFF94B-B3F8-DC46-BA4C-FBAA1AE74E7E}"/>
              </a:ext>
            </a:extLst>
          </p:cNvPr>
          <p:cNvCxnSpPr>
            <a:cxnSpLocks/>
          </p:cNvCxnSpPr>
          <p:nvPr/>
        </p:nvCxnSpPr>
        <p:spPr>
          <a:xfrm>
            <a:off x="3202564" y="2565229"/>
            <a:ext cx="655544" cy="17649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F870D4D-8E52-A94F-BF5F-DEA3753E9FC7}"/>
              </a:ext>
            </a:extLst>
          </p:cNvPr>
          <p:cNvCxnSpPr>
            <a:cxnSpLocks/>
          </p:cNvCxnSpPr>
          <p:nvPr/>
        </p:nvCxnSpPr>
        <p:spPr>
          <a:xfrm>
            <a:off x="3530337" y="1961417"/>
            <a:ext cx="1025048" cy="1391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68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BFC391-4CBC-E941-9F85-D8BAB974D58A}"/>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1473257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4E8D1-702F-7742-B749-B7C4652FEF36}"/>
              </a:ext>
            </a:extLst>
          </p:cNvPr>
          <p:cNvSpPr txBox="1"/>
          <p:nvPr/>
        </p:nvSpPr>
        <p:spPr>
          <a:xfrm>
            <a:off x="2588820" y="1633030"/>
            <a:ext cx="7200113" cy="744178"/>
          </a:xfrm>
          <a:prstGeom prst="rect">
            <a:avLst/>
          </a:prstGeom>
          <a:noFill/>
        </p:spPr>
        <p:txBody>
          <a:bodyPr wrap="none" rtlCol="0">
            <a:spAutoFit/>
          </a:bodyPr>
          <a:lstStyle/>
          <a:p>
            <a:r>
              <a:rPr lang="en-US" sz="4236"/>
              <a:t>“Above all else, show the </a:t>
            </a:r>
            <a:r>
              <a:rPr lang="en-US" sz="4236" b="1">
                <a:solidFill>
                  <a:srgbClr val="E77200"/>
                </a:solidFill>
              </a:rPr>
              <a:t>data</a:t>
            </a:r>
            <a:r>
              <a:rPr lang="en-US" sz="4236"/>
              <a:t>”</a:t>
            </a:r>
          </a:p>
        </p:txBody>
      </p:sp>
      <p:sp>
        <p:nvSpPr>
          <p:cNvPr id="4" name="TextBox 3">
            <a:extLst>
              <a:ext uri="{FF2B5EF4-FFF2-40B4-BE49-F238E27FC236}">
                <a16:creationId xmlns:a16="http://schemas.microsoft.com/office/drawing/2014/main" id="{9934817F-9A8D-3D42-AF15-C4F721EDDC25}"/>
              </a:ext>
            </a:extLst>
          </p:cNvPr>
          <p:cNvSpPr txBox="1"/>
          <p:nvPr/>
        </p:nvSpPr>
        <p:spPr>
          <a:xfrm>
            <a:off x="8534466" y="2337270"/>
            <a:ext cx="977447" cy="472565"/>
          </a:xfrm>
          <a:prstGeom prst="rect">
            <a:avLst/>
          </a:prstGeom>
          <a:noFill/>
        </p:spPr>
        <p:txBody>
          <a:bodyPr wrap="none" rtlCol="0">
            <a:spAutoFit/>
          </a:bodyPr>
          <a:lstStyle/>
          <a:p>
            <a:r>
              <a:rPr lang="en-US" sz="2471"/>
              <a:t>- Tufte</a:t>
            </a:r>
          </a:p>
        </p:txBody>
      </p:sp>
    </p:spTree>
    <p:extLst>
      <p:ext uri="{BB962C8B-B14F-4D97-AF65-F5344CB8AC3E}">
        <p14:creationId xmlns:p14="http://schemas.microsoft.com/office/powerpoint/2010/main" val="3368588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A94FDF-6978-E54A-91AE-6050657E7AFE}"/>
              </a:ext>
            </a:extLst>
          </p:cNvPr>
          <p:cNvPicPr>
            <a:picLocks noChangeAspect="1"/>
          </p:cNvPicPr>
          <p:nvPr/>
        </p:nvPicPr>
        <p:blipFill>
          <a:blip r:embed="rId3"/>
          <a:stretch>
            <a:fillRect/>
          </a:stretch>
        </p:blipFill>
        <p:spPr>
          <a:xfrm>
            <a:off x="1893794" y="487456"/>
            <a:ext cx="8404412" cy="5883088"/>
          </a:xfrm>
          <a:prstGeom prst="rect">
            <a:avLst/>
          </a:prstGeom>
        </p:spPr>
      </p:pic>
      <p:sp>
        <p:nvSpPr>
          <p:cNvPr id="5" name="Oval 4">
            <a:extLst>
              <a:ext uri="{FF2B5EF4-FFF2-40B4-BE49-F238E27FC236}">
                <a16:creationId xmlns:a16="http://schemas.microsoft.com/office/drawing/2014/main" id="{8181DE3F-B160-D44C-BDE0-DCD5503FE3B0}"/>
              </a:ext>
            </a:extLst>
          </p:cNvPr>
          <p:cNvSpPr/>
          <p:nvPr/>
        </p:nvSpPr>
        <p:spPr>
          <a:xfrm>
            <a:off x="3221110" y="1521199"/>
            <a:ext cx="612073" cy="61207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 name="Oval 6">
            <a:extLst>
              <a:ext uri="{FF2B5EF4-FFF2-40B4-BE49-F238E27FC236}">
                <a16:creationId xmlns:a16="http://schemas.microsoft.com/office/drawing/2014/main" id="{ACD02D01-5505-3045-ADFD-87002576913D}"/>
              </a:ext>
            </a:extLst>
          </p:cNvPr>
          <p:cNvSpPr/>
          <p:nvPr/>
        </p:nvSpPr>
        <p:spPr>
          <a:xfrm>
            <a:off x="3211838" y="4391161"/>
            <a:ext cx="612073" cy="61207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Tree>
    <p:extLst>
      <p:ext uri="{BB962C8B-B14F-4D97-AF65-F5344CB8AC3E}">
        <p14:creationId xmlns:p14="http://schemas.microsoft.com/office/powerpoint/2010/main" val="144827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CFB6ED-E9A3-4E4F-9990-45DDF77762C9}"/>
              </a:ext>
            </a:extLst>
          </p:cNvPr>
          <p:cNvPicPr>
            <a:picLocks noChangeAspect="1"/>
          </p:cNvPicPr>
          <p:nvPr/>
        </p:nvPicPr>
        <p:blipFill>
          <a:blip r:embed="rId3"/>
          <a:stretch>
            <a:fillRect/>
          </a:stretch>
        </p:blipFill>
        <p:spPr>
          <a:xfrm>
            <a:off x="1893794" y="487456"/>
            <a:ext cx="8404412" cy="5883088"/>
          </a:xfrm>
          <a:prstGeom prst="rect">
            <a:avLst/>
          </a:prstGeom>
        </p:spPr>
      </p:pic>
      <p:sp>
        <p:nvSpPr>
          <p:cNvPr id="10" name="Oval 9">
            <a:extLst>
              <a:ext uri="{FF2B5EF4-FFF2-40B4-BE49-F238E27FC236}">
                <a16:creationId xmlns:a16="http://schemas.microsoft.com/office/drawing/2014/main" id="{74533CE8-4B93-034E-B17A-23DE1BC14B1D}"/>
              </a:ext>
            </a:extLst>
          </p:cNvPr>
          <p:cNvSpPr/>
          <p:nvPr/>
        </p:nvSpPr>
        <p:spPr>
          <a:xfrm>
            <a:off x="3221110" y="1521199"/>
            <a:ext cx="612073" cy="61207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11" name="Oval 10">
            <a:extLst>
              <a:ext uri="{FF2B5EF4-FFF2-40B4-BE49-F238E27FC236}">
                <a16:creationId xmlns:a16="http://schemas.microsoft.com/office/drawing/2014/main" id="{0F2A3C0F-87B8-9F4D-8377-E9273F2F2390}"/>
              </a:ext>
            </a:extLst>
          </p:cNvPr>
          <p:cNvSpPr/>
          <p:nvPr/>
        </p:nvSpPr>
        <p:spPr>
          <a:xfrm>
            <a:off x="3211838" y="4391161"/>
            <a:ext cx="612073" cy="61207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Tree>
    <p:extLst>
      <p:ext uri="{BB962C8B-B14F-4D97-AF65-F5344CB8AC3E}">
        <p14:creationId xmlns:p14="http://schemas.microsoft.com/office/powerpoint/2010/main" val="365042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75B373-5037-E84E-A2AF-FCC01EEF58B3}"/>
              </a:ext>
            </a:extLst>
          </p:cNvPr>
          <p:cNvPicPr>
            <a:picLocks noChangeAspect="1"/>
          </p:cNvPicPr>
          <p:nvPr/>
        </p:nvPicPr>
        <p:blipFill>
          <a:blip r:embed="rId3"/>
          <a:stretch>
            <a:fillRect/>
          </a:stretch>
        </p:blipFill>
        <p:spPr>
          <a:xfrm>
            <a:off x="1893794" y="487456"/>
            <a:ext cx="8404412" cy="5883088"/>
          </a:xfrm>
          <a:prstGeom prst="rect">
            <a:avLst/>
          </a:prstGeom>
        </p:spPr>
      </p:pic>
      <p:sp>
        <p:nvSpPr>
          <p:cNvPr id="8" name="Oval 7">
            <a:extLst>
              <a:ext uri="{FF2B5EF4-FFF2-40B4-BE49-F238E27FC236}">
                <a16:creationId xmlns:a16="http://schemas.microsoft.com/office/drawing/2014/main" id="{22A8AB6F-DBEA-0A4F-B9DB-635830F37B3A}"/>
              </a:ext>
            </a:extLst>
          </p:cNvPr>
          <p:cNvSpPr/>
          <p:nvPr/>
        </p:nvSpPr>
        <p:spPr>
          <a:xfrm>
            <a:off x="3499325" y="2230648"/>
            <a:ext cx="612073" cy="61207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Tree>
    <p:extLst>
      <p:ext uri="{BB962C8B-B14F-4D97-AF65-F5344CB8AC3E}">
        <p14:creationId xmlns:p14="http://schemas.microsoft.com/office/powerpoint/2010/main" val="200099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75E8-F017-73C5-7865-678943869543}"/>
              </a:ext>
            </a:extLst>
          </p:cNvPr>
          <p:cNvSpPr>
            <a:spLocks noGrp="1"/>
          </p:cNvSpPr>
          <p:nvPr>
            <p:ph type="title"/>
          </p:nvPr>
        </p:nvSpPr>
        <p:spPr/>
        <p:txBody>
          <a:bodyPr/>
          <a:lstStyle/>
          <a:p>
            <a:r>
              <a:rPr lang="en-US" dirty="0"/>
              <a:t>Specific Sections</a:t>
            </a:r>
          </a:p>
        </p:txBody>
      </p:sp>
      <p:sp>
        <p:nvSpPr>
          <p:cNvPr id="3" name="Content Placeholder 2">
            <a:extLst>
              <a:ext uri="{FF2B5EF4-FFF2-40B4-BE49-F238E27FC236}">
                <a16:creationId xmlns:a16="http://schemas.microsoft.com/office/drawing/2014/main" id="{04E3D9E1-F690-0A37-9BB1-7CFCC99ECFF7}"/>
              </a:ext>
            </a:extLst>
          </p:cNvPr>
          <p:cNvSpPr>
            <a:spLocks noGrp="1"/>
          </p:cNvSpPr>
          <p:nvPr>
            <p:ph idx="1"/>
          </p:nvPr>
        </p:nvSpPr>
        <p:spPr>
          <a:xfrm>
            <a:off x="2231136" y="2594611"/>
            <a:ext cx="7729728" cy="4219956"/>
          </a:xfrm>
        </p:spPr>
        <p:txBody>
          <a:bodyPr>
            <a:normAutofit/>
          </a:bodyPr>
          <a:lstStyle/>
          <a:p>
            <a:r>
              <a:rPr lang="en-US" sz="2400" b="1" dirty="0"/>
              <a:t>Results</a:t>
            </a:r>
          </a:p>
          <a:p>
            <a:pPr lvl="1"/>
            <a:r>
              <a:rPr lang="en-US" sz="2000" dirty="0"/>
              <a:t>Only show the main takeaways, no need for superfluous information</a:t>
            </a:r>
          </a:p>
          <a:p>
            <a:pPr lvl="1"/>
            <a:r>
              <a:rPr lang="en-US" sz="2000" dirty="0"/>
              <a:t>Actual creation of graphs/charts will be talked about later on</a:t>
            </a:r>
          </a:p>
          <a:p>
            <a:r>
              <a:rPr lang="en-US" sz="2400" b="1" dirty="0"/>
              <a:t>Discussion/Conclusion</a:t>
            </a:r>
          </a:p>
          <a:p>
            <a:pPr lvl="1"/>
            <a:r>
              <a:rPr lang="en-US" sz="2000" dirty="0"/>
              <a:t>Much like a research paper, do not add anything new here</a:t>
            </a:r>
          </a:p>
          <a:p>
            <a:pPr lvl="1"/>
            <a:r>
              <a:rPr lang="en-US" sz="2000" dirty="0"/>
              <a:t>Recap the key points from Intro/Results</a:t>
            </a:r>
          </a:p>
          <a:p>
            <a:pPr lvl="1"/>
            <a:endParaRPr lang="en-US" sz="2000" dirty="0"/>
          </a:p>
        </p:txBody>
      </p:sp>
    </p:spTree>
    <p:extLst>
      <p:ext uri="{BB962C8B-B14F-4D97-AF65-F5344CB8AC3E}">
        <p14:creationId xmlns:p14="http://schemas.microsoft.com/office/powerpoint/2010/main" val="3677395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4E8D1-702F-7742-B749-B7C4652FEF36}"/>
              </a:ext>
            </a:extLst>
          </p:cNvPr>
          <p:cNvSpPr txBox="1"/>
          <p:nvPr/>
        </p:nvSpPr>
        <p:spPr>
          <a:xfrm>
            <a:off x="3865767" y="1544784"/>
            <a:ext cx="4710072" cy="1396023"/>
          </a:xfrm>
          <a:prstGeom prst="rect">
            <a:avLst/>
          </a:prstGeom>
          <a:noFill/>
        </p:spPr>
        <p:txBody>
          <a:bodyPr wrap="none" rtlCol="0">
            <a:spAutoFit/>
          </a:bodyPr>
          <a:lstStyle/>
          <a:p>
            <a:pPr algn="ctr"/>
            <a:r>
              <a:rPr lang="en-US" sz="4236"/>
              <a:t>“Erase non-data ink, </a:t>
            </a:r>
          </a:p>
          <a:p>
            <a:pPr algn="ctr"/>
            <a:r>
              <a:rPr lang="en-US" sz="4236"/>
              <a:t>within reason”</a:t>
            </a:r>
          </a:p>
        </p:txBody>
      </p:sp>
      <p:sp>
        <p:nvSpPr>
          <p:cNvPr id="4" name="TextBox 3">
            <a:extLst>
              <a:ext uri="{FF2B5EF4-FFF2-40B4-BE49-F238E27FC236}">
                <a16:creationId xmlns:a16="http://schemas.microsoft.com/office/drawing/2014/main" id="{9934817F-9A8D-3D42-AF15-C4F721EDDC25}"/>
              </a:ext>
            </a:extLst>
          </p:cNvPr>
          <p:cNvSpPr txBox="1"/>
          <p:nvPr/>
        </p:nvSpPr>
        <p:spPr>
          <a:xfrm>
            <a:off x="7769073" y="2947427"/>
            <a:ext cx="977447" cy="472565"/>
          </a:xfrm>
          <a:prstGeom prst="rect">
            <a:avLst/>
          </a:prstGeom>
          <a:noFill/>
        </p:spPr>
        <p:txBody>
          <a:bodyPr wrap="none" rtlCol="0">
            <a:spAutoFit/>
          </a:bodyPr>
          <a:lstStyle/>
          <a:p>
            <a:r>
              <a:rPr lang="en-US" sz="2471"/>
              <a:t>- Tufte</a:t>
            </a:r>
          </a:p>
        </p:txBody>
      </p:sp>
    </p:spTree>
    <p:extLst>
      <p:ext uri="{BB962C8B-B14F-4D97-AF65-F5344CB8AC3E}">
        <p14:creationId xmlns:p14="http://schemas.microsoft.com/office/powerpoint/2010/main" val="3508170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05AB9D-C9D6-924F-8423-4906011A9DFB}"/>
              </a:ext>
            </a:extLst>
          </p:cNvPr>
          <p:cNvSpPr txBox="1"/>
          <p:nvPr/>
        </p:nvSpPr>
        <p:spPr>
          <a:xfrm>
            <a:off x="2491396" y="2288574"/>
            <a:ext cx="7332777" cy="744178"/>
          </a:xfrm>
          <a:prstGeom prst="rect">
            <a:avLst/>
          </a:prstGeom>
          <a:noFill/>
        </p:spPr>
        <p:txBody>
          <a:bodyPr wrap="none" rtlCol="0">
            <a:spAutoFit/>
          </a:bodyPr>
          <a:lstStyle/>
          <a:p>
            <a:pPr algn="ctr"/>
            <a:r>
              <a:rPr lang="en-US" sz="4236"/>
              <a:t>Should we include 0 on the axis?</a:t>
            </a:r>
          </a:p>
        </p:txBody>
      </p:sp>
    </p:spTree>
    <p:extLst>
      <p:ext uri="{BB962C8B-B14F-4D97-AF65-F5344CB8AC3E}">
        <p14:creationId xmlns:p14="http://schemas.microsoft.com/office/powerpoint/2010/main" val="4271756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278FDA-AC43-574F-A859-ADD4B6E435FD}"/>
              </a:ext>
            </a:extLst>
          </p:cNvPr>
          <p:cNvPicPr>
            <a:picLocks noChangeAspect="1"/>
          </p:cNvPicPr>
          <p:nvPr/>
        </p:nvPicPr>
        <p:blipFill>
          <a:blip r:embed="rId3"/>
          <a:stretch>
            <a:fillRect/>
          </a:stretch>
        </p:blipFill>
        <p:spPr>
          <a:xfrm>
            <a:off x="1893794" y="487456"/>
            <a:ext cx="8404412" cy="5883088"/>
          </a:xfrm>
          <a:prstGeom prst="rect">
            <a:avLst/>
          </a:prstGeom>
        </p:spPr>
      </p:pic>
      <p:sp>
        <p:nvSpPr>
          <p:cNvPr id="6" name="Oval 5">
            <a:extLst>
              <a:ext uri="{FF2B5EF4-FFF2-40B4-BE49-F238E27FC236}">
                <a16:creationId xmlns:a16="http://schemas.microsoft.com/office/drawing/2014/main" id="{167CC79B-B8A6-A544-B3EA-D7E04B1C12C3}"/>
              </a:ext>
            </a:extLst>
          </p:cNvPr>
          <p:cNvSpPr/>
          <p:nvPr/>
        </p:nvSpPr>
        <p:spPr>
          <a:xfrm>
            <a:off x="8618482" y="4289439"/>
            <a:ext cx="1372529" cy="61207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Tree>
    <p:extLst>
      <p:ext uri="{BB962C8B-B14F-4D97-AF65-F5344CB8AC3E}">
        <p14:creationId xmlns:p14="http://schemas.microsoft.com/office/powerpoint/2010/main" val="2173663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3E71C-8C2A-FE41-83B2-9DD313CE108B}"/>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3051311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784E5-6B55-BB48-BC62-F4BBBE507E3E}"/>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1547031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DE3DFF-ED60-2040-9A53-354A503BC037}"/>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820982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43DE62-B7E4-974F-AE01-09DB8900E7A6}"/>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1427425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ECC146-E1D3-1741-A324-E670D202F844}"/>
              </a:ext>
            </a:extLst>
          </p:cNvPr>
          <p:cNvPicPr>
            <a:picLocks noChangeAspect="1"/>
          </p:cNvPicPr>
          <p:nvPr/>
        </p:nvPicPr>
        <p:blipFill>
          <a:blip r:embed="rId3"/>
          <a:stretch>
            <a:fillRect/>
          </a:stretch>
        </p:blipFill>
        <p:spPr>
          <a:xfrm>
            <a:off x="1893794" y="487456"/>
            <a:ext cx="8404412" cy="5883088"/>
          </a:xfrm>
          <a:prstGeom prst="rect">
            <a:avLst/>
          </a:prstGeom>
        </p:spPr>
      </p:pic>
    </p:spTree>
    <p:extLst>
      <p:ext uri="{BB962C8B-B14F-4D97-AF65-F5344CB8AC3E}">
        <p14:creationId xmlns:p14="http://schemas.microsoft.com/office/powerpoint/2010/main" val="676242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05AB9D-C9D6-924F-8423-4906011A9DFB}"/>
              </a:ext>
            </a:extLst>
          </p:cNvPr>
          <p:cNvSpPr txBox="1"/>
          <p:nvPr/>
        </p:nvSpPr>
        <p:spPr>
          <a:xfrm>
            <a:off x="2466182" y="611894"/>
            <a:ext cx="7332777" cy="744178"/>
          </a:xfrm>
          <a:prstGeom prst="rect">
            <a:avLst/>
          </a:prstGeom>
          <a:noFill/>
        </p:spPr>
        <p:txBody>
          <a:bodyPr wrap="none" rtlCol="0">
            <a:spAutoFit/>
          </a:bodyPr>
          <a:lstStyle/>
          <a:p>
            <a:pPr algn="ctr"/>
            <a:r>
              <a:rPr lang="en-US" sz="4236"/>
              <a:t>Should we include 0 on the axis?</a:t>
            </a:r>
          </a:p>
        </p:txBody>
      </p:sp>
      <p:sp>
        <p:nvSpPr>
          <p:cNvPr id="4" name="TextBox 3">
            <a:extLst>
              <a:ext uri="{FF2B5EF4-FFF2-40B4-BE49-F238E27FC236}">
                <a16:creationId xmlns:a16="http://schemas.microsoft.com/office/drawing/2014/main" id="{224B5BAC-E2C0-4245-918B-76620B2591C1}"/>
              </a:ext>
            </a:extLst>
          </p:cNvPr>
          <p:cNvSpPr txBox="1"/>
          <p:nvPr/>
        </p:nvSpPr>
        <p:spPr>
          <a:xfrm>
            <a:off x="1834376" y="1880961"/>
            <a:ext cx="8194889" cy="2536913"/>
          </a:xfrm>
          <a:prstGeom prst="rect">
            <a:avLst/>
          </a:prstGeom>
          <a:noFill/>
        </p:spPr>
        <p:txBody>
          <a:bodyPr wrap="square" rtlCol="0">
            <a:spAutoFit/>
          </a:bodyPr>
          <a:lstStyle/>
          <a:p>
            <a:pPr marL="504292" indent="-504292">
              <a:buFont typeface="Arial" panose="020B0604020202020204" pitchFamily="34" charset="0"/>
              <a:buChar char="•"/>
            </a:pPr>
            <a:r>
              <a:rPr lang="en-US" sz="3177"/>
              <a:t>If encoding relies on pre-attentive processing of size or intensity, </a:t>
            </a:r>
            <a:r>
              <a:rPr lang="en-US" sz="3177">
                <a:solidFill>
                  <a:srgbClr val="E77200"/>
                </a:solidFill>
              </a:rPr>
              <a:t>you must include 0 </a:t>
            </a:r>
            <a:r>
              <a:rPr lang="en-US" sz="3177"/>
              <a:t>to not mislead</a:t>
            </a:r>
          </a:p>
          <a:p>
            <a:pPr marL="504292" indent="-504292">
              <a:buFont typeface="Arial" panose="020B0604020202020204" pitchFamily="34" charset="0"/>
              <a:buChar char="•"/>
            </a:pPr>
            <a:endParaRPr lang="en-US" sz="3177"/>
          </a:p>
          <a:p>
            <a:pPr marL="504292" indent="-504292">
              <a:buFont typeface="Arial" panose="020B0604020202020204" pitchFamily="34" charset="0"/>
              <a:buChar char="•"/>
            </a:pPr>
            <a:r>
              <a:rPr lang="en-US" sz="3177"/>
              <a:t>If encoding relies on position, </a:t>
            </a:r>
            <a:r>
              <a:rPr lang="en-US" sz="3177">
                <a:solidFill>
                  <a:srgbClr val="E77200"/>
                </a:solidFill>
              </a:rPr>
              <a:t>you decide</a:t>
            </a:r>
          </a:p>
        </p:txBody>
      </p:sp>
    </p:spTree>
    <p:extLst>
      <p:ext uri="{BB962C8B-B14F-4D97-AF65-F5344CB8AC3E}">
        <p14:creationId xmlns:p14="http://schemas.microsoft.com/office/powerpoint/2010/main" val="1791566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04B70-BDAF-BDE9-8025-CA6A23531713}"/>
              </a:ext>
            </a:extLst>
          </p:cNvPr>
          <p:cNvSpPr>
            <a:spLocks noGrp="1"/>
          </p:cNvSpPr>
          <p:nvPr>
            <p:ph type="title"/>
          </p:nvPr>
        </p:nvSpPr>
        <p:spPr/>
        <p:txBody>
          <a:bodyPr/>
          <a:lstStyle/>
          <a:p>
            <a:r>
              <a:rPr lang="en-US" dirty="0"/>
              <a:t>Other </a:t>
            </a:r>
            <a:r>
              <a:rPr lang="en-US" dirty="0" err="1"/>
              <a:t>THoughts</a:t>
            </a:r>
            <a:endParaRPr lang="en-US" dirty="0"/>
          </a:p>
        </p:txBody>
      </p:sp>
      <p:sp>
        <p:nvSpPr>
          <p:cNvPr id="4" name="Content Placeholder 3">
            <a:extLst>
              <a:ext uri="{FF2B5EF4-FFF2-40B4-BE49-F238E27FC236}">
                <a16:creationId xmlns:a16="http://schemas.microsoft.com/office/drawing/2014/main" id="{33D89CB4-FD43-CB4E-D276-AC74922317D4}"/>
              </a:ext>
            </a:extLst>
          </p:cNvPr>
          <p:cNvSpPr>
            <a:spLocks noGrp="1"/>
          </p:cNvSpPr>
          <p:nvPr>
            <p:ph idx="1"/>
          </p:nvPr>
        </p:nvSpPr>
        <p:spPr/>
        <p:txBody>
          <a:bodyPr/>
          <a:lstStyle/>
          <a:p>
            <a:r>
              <a:rPr lang="en-US" dirty="0"/>
              <a:t>Do not put a question number as an axis label</a:t>
            </a:r>
          </a:p>
          <a:p>
            <a:r>
              <a:rPr lang="en-US" dirty="0"/>
              <a:t>White space is good, but optimize the space that you have</a:t>
            </a:r>
          </a:p>
          <a:p>
            <a:r>
              <a:rPr lang="en-US" dirty="0"/>
              <a:t>Legends are not always necessary, use of color and labels can really help</a:t>
            </a:r>
          </a:p>
          <a:p>
            <a:r>
              <a:rPr lang="en-US" dirty="0"/>
              <a:t>Show all of your data if you do not have much</a:t>
            </a:r>
          </a:p>
          <a:p>
            <a:endParaRPr lang="en-US" dirty="0"/>
          </a:p>
        </p:txBody>
      </p:sp>
    </p:spTree>
    <p:extLst>
      <p:ext uri="{BB962C8B-B14F-4D97-AF65-F5344CB8AC3E}">
        <p14:creationId xmlns:p14="http://schemas.microsoft.com/office/powerpoint/2010/main" val="349130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75E8-F017-73C5-7865-678943869543}"/>
              </a:ext>
            </a:extLst>
          </p:cNvPr>
          <p:cNvSpPr>
            <a:spLocks noGrp="1"/>
          </p:cNvSpPr>
          <p:nvPr>
            <p:ph type="title"/>
          </p:nvPr>
        </p:nvSpPr>
        <p:spPr/>
        <p:txBody>
          <a:bodyPr/>
          <a:lstStyle/>
          <a:p>
            <a:r>
              <a:rPr lang="en-US" dirty="0"/>
              <a:t>Aesthetic choices</a:t>
            </a:r>
          </a:p>
        </p:txBody>
      </p:sp>
      <p:sp>
        <p:nvSpPr>
          <p:cNvPr id="3" name="Content Placeholder 2">
            <a:extLst>
              <a:ext uri="{FF2B5EF4-FFF2-40B4-BE49-F238E27FC236}">
                <a16:creationId xmlns:a16="http://schemas.microsoft.com/office/drawing/2014/main" id="{04E3D9E1-F690-0A37-9BB1-7CFCC99ECFF7}"/>
              </a:ext>
            </a:extLst>
          </p:cNvPr>
          <p:cNvSpPr>
            <a:spLocks noGrp="1"/>
          </p:cNvSpPr>
          <p:nvPr>
            <p:ph idx="1"/>
          </p:nvPr>
        </p:nvSpPr>
        <p:spPr>
          <a:xfrm>
            <a:off x="2231136" y="2594611"/>
            <a:ext cx="7729728" cy="4219956"/>
          </a:xfrm>
        </p:spPr>
        <p:txBody>
          <a:bodyPr>
            <a:normAutofit/>
          </a:bodyPr>
          <a:lstStyle/>
          <a:p>
            <a:r>
              <a:rPr lang="en-US" sz="2400" dirty="0"/>
              <a:t>Generally, use dark text on a light background</a:t>
            </a:r>
          </a:p>
          <a:p>
            <a:r>
              <a:rPr lang="en-US" sz="2400" dirty="0"/>
              <a:t>Use bullets and headlines</a:t>
            </a:r>
          </a:p>
          <a:p>
            <a:r>
              <a:rPr lang="en-US" sz="2400" dirty="0"/>
              <a:t>Keep layout, graphics, colors, fonts, width of text boxes, etc. consistent</a:t>
            </a:r>
          </a:p>
          <a:p>
            <a:r>
              <a:rPr lang="en-US" sz="2400" dirty="0"/>
              <a:t>Use a palette/theme of only 2 or 3 colors</a:t>
            </a:r>
          </a:p>
          <a:p>
            <a:pPr lvl="1"/>
            <a:r>
              <a:rPr lang="en-US" sz="2000" dirty="0"/>
              <a:t>Online palettes exist to help you if you need them</a:t>
            </a:r>
          </a:p>
          <a:p>
            <a:pPr lvl="1"/>
            <a:r>
              <a:rPr lang="en-US" sz="2000" dirty="0"/>
              <a:t>Example:</a:t>
            </a:r>
          </a:p>
          <a:p>
            <a:pPr lvl="2"/>
            <a:r>
              <a:rPr lang="en-US" sz="2000" dirty="0">
                <a:hlinkClick r:id="rId2"/>
              </a:rPr>
              <a:t>https://www.canva.com/colors/color-wheel/</a:t>
            </a:r>
            <a:endParaRPr lang="en-US" sz="2000" dirty="0"/>
          </a:p>
          <a:p>
            <a:pPr lvl="2"/>
            <a:endParaRPr lang="en-US" sz="2000" dirty="0"/>
          </a:p>
          <a:p>
            <a:pPr lvl="1"/>
            <a:endParaRPr lang="en-US" sz="2000" dirty="0"/>
          </a:p>
        </p:txBody>
      </p:sp>
    </p:spTree>
    <p:extLst>
      <p:ext uri="{BB962C8B-B14F-4D97-AF65-F5344CB8AC3E}">
        <p14:creationId xmlns:p14="http://schemas.microsoft.com/office/powerpoint/2010/main" val="1327672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15D5-BEF0-CB48-8C2F-EFCEB6427CAC}"/>
              </a:ext>
            </a:extLst>
          </p:cNvPr>
          <p:cNvSpPr>
            <a:spLocks noGrp="1"/>
          </p:cNvSpPr>
          <p:nvPr>
            <p:ph type="title"/>
          </p:nvPr>
        </p:nvSpPr>
        <p:spPr>
          <a:xfrm>
            <a:off x="2268631" y="285146"/>
            <a:ext cx="7654738" cy="1325563"/>
          </a:xfrm>
        </p:spPr>
        <p:txBody>
          <a:bodyPr/>
          <a:lstStyle/>
          <a:p>
            <a:r>
              <a:rPr lang="en-US"/>
              <a:t>No more bar plots where n &lt; 10</a:t>
            </a:r>
          </a:p>
        </p:txBody>
      </p:sp>
      <p:pic>
        <p:nvPicPr>
          <p:cNvPr id="5" name="Picture 4">
            <a:extLst>
              <a:ext uri="{FF2B5EF4-FFF2-40B4-BE49-F238E27FC236}">
                <a16:creationId xmlns:a16="http://schemas.microsoft.com/office/drawing/2014/main" id="{932B6260-DCE1-8841-88D2-D8DA46777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750" y="2324846"/>
            <a:ext cx="6530501" cy="3646408"/>
          </a:xfrm>
          <a:prstGeom prst="rect">
            <a:avLst/>
          </a:prstGeom>
        </p:spPr>
      </p:pic>
      <p:sp>
        <p:nvSpPr>
          <p:cNvPr id="8" name="TextBox 7">
            <a:extLst>
              <a:ext uri="{FF2B5EF4-FFF2-40B4-BE49-F238E27FC236}">
                <a16:creationId xmlns:a16="http://schemas.microsoft.com/office/drawing/2014/main" id="{4379D04E-8241-124C-BD93-8F42CBCCB7E7}"/>
              </a:ext>
            </a:extLst>
          </p:cNvPr>
          <p:cNvSpPr txBox="1"/>
          <p:nvPr/>
        </p:nvSpPr>
        <p:spPr>
          <a:xfrm>
            <a:off x="1534292" y="6276943"/>
            <a:ext cx="10409351" cy="581057"/>
          </a:xfrm>
          <a:prstGeom prst="rect">
            <a:avLst/>
          </a:prstGeom>
          <a:noFill/>
        </p:spPr>
        <p:txBody>
          <a:bodyPr wrap="square" rtlCol="0">
            <a:spAutoFit/>
          </a:bodyPr>
          <a:lstStyle/>
          <a:p>
            <a:r>
              <a:rPr lang="en-US" sz="1588">
                <a:solidFill>
                  <a:schemeClr val="tx1">
                    <a:lumMod val="50000"/>
                    <a:lumOff val="50000"/>
                  </a:schemeClr>
                </a:solidFill>
              </a:rPr>
              <a:t>Weissgerber TL, Milic NM, Winham SJ, Garovic VD (2015) Beyond Bar and Line Graphs: Time for a New Data Presentation Paradigm. PLoS Biol 13(4): e1002128. https://doi.org/10.1371/journal.pbio.1002128</a:t>
            </a:r>
          </a:p>
        </p:txBody>
      </p:sp>
      <p:sp>
        <p:nvSpPr>
          <p:cNvPr id="9" name="TextBox 8">
            <a:extLst>
              <a:ext uri="{FF2B5EF4-FFF2-40B4-BE49-F238E27FC236}">
                <a16:creationId xmlns:a16="http://schemas.microsoft.com/office/drawing/2014/main" id="{BF35480E-F17E-5349-8E1F-0793ADF9E4BC}"/>
              </a:ext>
            </a:extLst>
          </p:cNvPr>
          <p:cNvSpPr txBox="1"/>
          <p:nvPr/>
        </p:nvSpPr>
        <p:spPr>
          <a:xfrm>
            <a:off x="265284" y="1678515"/>
            <a:ext cx="4197163" cy="646331"/>
          </a:xfrm>
          <a:prstGeom prst="rect">
            <a:avLst/>
          </a:prstGeom>
          <a:noFill/>
        </p:spPr>
        <p:txBody>
          <a:bodyPr wrap="square" rtlCol="0">
            <a:spAutoFit/>
          </a:bodyPr>
          <a:lstStyle/>
          <a:p>
            <a:r>
              <a:rPr lang="en-US">
                <a:solidFill>
                  <a:srgbClr val="E98928"/>
                </a:solidFill>
              </a:rPr>
              <a:t>Summary statistics are only meaningful when there are enough data to summarize</a:t>
            </a:r>
          </a:p>
        </p:txBody>
      </p:sp>
    </p:spTree>
    <p:extLst>
      <p:ext uri="{BB962C8B-B14F-4D97-AF65-F5344CB8AC3E}">
        <p14:creationId xmlns:p14="http://schemas.microsoft.com/office/powerpoint/2010/main" val="606888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E9E800-9231-0744-9EF9-E64C0FD03D1A}"/>
              </a:ext>
            </a:extLst>
          </p:cNvPr>
          <p:cNvSpPr txBox="1"/>
          <p:nvPr/>
        </p:nvSpPr>
        <p:spPr>
          <a:xfrm>
            <a:off x="395917" y="6193014"/>
            <a:ext cx="11683999" cy="581057"/>
          </a:xfrm>
          <a:prstGeom prst="rect">
            <a:avLst/>
          </a:prstGeom>
          <a:noFill/>
        </p:spPr>
        <p:txBody>
          <a:bodyPr wrap="square" rtlCol="0">
            <a:spAutoFit/>
          </a:bodyPr>
          <a:lstStyle/>
          <a:p>
            <a:r>
              <a:rPr lang="en-US" sz="1588">
                <a:solidFill>
                  <a:schemeClr val="tx1">
                    <a:lumMod val="50000"/>
                    <a:lumOff val="50000"/>
                  </a:schemeClr>
                </a:solidFill>
              </a:rPr>
              <a:t>Weissgerber TL, Milic NM, Winham SJ, Garovic VD (2015) Beyond Bar and Line Graphs: Time for a New Data Presentation Paradigm. PLoS Biol 13(4): e1002128. https://doi.org/10.1371/journal.pbio.1002128</a:t>
            </a:r>
          </a:p>
        </p:txBody>
      </p:sp>
      <p:sp>
        <p:nvSpPr>
          <p:cNvPr id="6" name="Title 5">
            <a:extLst>
              <a:ext uri="{FF2B5EF4-FFF2-40B4-BE49-F238E27FC236}">
                <a16:creationId xmlns:a16="http://schemas.microsoft.com/office/drawing/2014/main" id="{819A4B71-9AA7-0240-9237-5DB890D1A72F}"/>
              </a:ext>
            </a:extLst>
          </p:cNvPr>
          <p:cNvSpPr>
            <a:spLocks noGrp="1"/>
          </p:cNvSpPr>
          <p:nvPr>
            <p:ph type="title"/>
          </p:nvPr>
        </p:nvSpPr>
        <p:spPr>
          <a:xfrm>
            <a:off x="2247234" y="246475"/>
            <a:ext cx="7686629" cy="1188720"/>
          </a:xfrm>
        </p:spPr>
        <p:txBody>
          <a:bodyPr/>
          <a:lstStyle/>
          <a:p>
            <a:r>
              <a:rPr lang="en-US"/>
              <a:t>Show paired data as such</a:t>
            </a:r>
          </a:p>
        </p:txBody>
      </p:sp>
      <p:pic>
        <p:nvPicPr>
          <p:cNvPr id="8" name="Picture 7">
            <a:extLst>
              <a:ext uri="{FF2B5EF4-FFF2-40B4-BE49-F238E27FC236}">
                <a16:creationId xmlns:a16="http://schemas.microsoft.com/office/drawing/2014/main" id="{56683BE0-AFCE-9D4C-A833-DA8EFA45903D}"/>
              </a:ext>
            </a:extLst>
          </p:cNvPr>
          <p:cNvPicPr>
            <a:picLocks noChangeAspect="1"/>
          </p:cNvPicPr>
          <p:nvPr/>
        </p:nvPicPr>
        <p:blipFill rotWithShape="1">
          <a:blip r:embed="rId2">
            <a:extLst>
              <a:ext uri="{28A0092B-C50C-407E-A947-70E740481C1C}">
                <a14:useLocalDpi xmlns:a14="http://schemas.microsoft.com/office/drawing/2010/main" val="0"/>
              </a:ext>
            </a:extLst>
          </a:blip>
          <a:srcRect b="48087"/>
          <a:stretch/>
        </p:blipFill>
        <p:spPr>
          <a:xfrm>
            <a:off x="905789" y="1913513"/>
            <a:ext cx="10204735" cy="3742220"/>
          </a:xfrm>
          <a:prstGeom prst="rect">
            <a:avLst/>
          </a:prstGeom>
        </p:spPr>
      </p:pic>
    </p:spTree>
    <p:extLst>
      <p:ext uri="{BB962C8B-B14F-4D97-AF65-F5344CB8AC3E}">
        <p14:creationId xmlns:p14="http://schemas.microsoft.com/office/powerpoint/2010/main" val="397669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EC67701-78E2-2348-A104-11E7F3B3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488" y="1516496"/>
            <a:ext cx="7540053" cy="4938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a:extLst>
              <a:ext uri="{FF2B5EF4-FFF2-40B4-BE49-F238E27FC236}">
                <a16:creationId xmlns:a16="http://schemas.microsoft.com/office/drawing/2014/main" id="{FCA46B60-6E8C-6F46-9092-05A7EA4BD026}"/>
              </a:ext>
            </a:extLst>
          </p:cNvPr>
          <p:cNvSpPr>
            <a:spLocks noGrp="1"/>
          </p:cNvSpPr>
          <p:nvPr>
            <p:ph type="title"/>
          </p:nvPr>
        </p:nvSpPr>
        <p:spPr>
          <a:xfrm>
            <a:off x="1807146" y="84980"/>
            <a:ext cx="7654738" cy="1325563"/>
          </a:xfrm>
        </p:spPr>
        <p:txBody>
          <a:bodyPr/>
          <a:lstStyle/>
          <a:p>
            <a:r>
              <a:rPr lang="en-US"/>
              <a:t>Improve this plot</a:t>
            </a:r>
          </a:p>
        </p:txBody>
      </p:sp>
    </p:spTree>
    <p:extLst>
      <p:ext uri="{BB962C8B-B14F-4D97-AF65-F5344CB8AC3E}">
        <p14:creationId xmlns:p14="http://schemas.microsoft.com/office/powerpoint/2010/main" val="3277282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6E7268D-030B-0041-A6AC-A168FF14B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555" y="378439"/>
            <a:ext cx="10156179" cy="610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019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6314-6552-430E-1360-D8585D435DFB}"/>
              </a:ext>
            </a:extLst>
          </p:cNvPr>
          <p:cNvSpPr>
            <a:spLocks noGrp="1"/>
          </p:cNvSpPr>
          <p:nvPr>
            <p:ph type="title"/>
          </p:nvPr>
        </p:nvSpPr>
        <p:spPr/>
        <p:txBody>
          <a:bodyPr/>
          <a:lstStyle/>
          <a:p>
            <a:r>
              <a:rPr lang="en-US" dirty="0"/>
              <a:t>Let’s try this out in excel</a:t>
            </a:r>
          </a:p>
        </p:txBody>
      </p:sp>
      <p:pic>
        <p:nvPicPr>
          <p:cNvPr id="6" name="Picture 5">
            <a:extLst>
              <a:ext uri="{FF2B5EF4-FFF2-40B4-BE49-F238E27FC236}">
                <a16:creationId xmlns:a16="http://schemas.microsoft.com/office/drawing/2014/main" id="{A004F2BF-68C5-4BF4-45E8-A3D4EFC5B090}"/>
              </a:ext>
            </a:extLst>
          </p:cNvPr>
          <p:cNvPicPr>
            <a:picLocks noChangeAspect="1"/>
          </p:cNvPicPr>
          <p:nvPr/>
        </p:nvPicPr>
        <p:blipFill>
          <a:blip r:embed="rId2"/>
          <a:stretch>
            <a:fillRect/>
          </a:stretch>
        </p:blipFill>
        <p:spPr>
          <a:xfrm>
            <a:off x="1734311" y="2485325"/>
            <a:ext cx="3071320" cy="1887350"/>
          </a:xfrm>
          <a:prstGeom prst="rect">
            <a:avLst/>
          </a:prstGeom>
        </p:spPr>
      </p:pic>
      <p:pic>
        <p:nvPicPr>
          <p:cNvPr id="8" name="Picture 7">
            <a:extLst>
              <a:ext uri="{FF2B5EF4-FFF2-40B4-BE49-F238E27FC236}">
                <a16:creationId xmlns:a16="http://schemas.microsoft.com/office/drawing/2014/main" id="{8D916AA1-5E0C-5228-2D35-45F0E9923649}"/>
              </a:ext>
            </a:extLst>
          </p:cNvPr>
          <p:cNvPicPr>
            <a:picLocks noChangeAspect="1"/>
          </p:cNvPicPr>
          <p:nvPr/>
        </p:nvPicPr>
        <p:blipFill>
          <a:blip r:embed="rId3"/>
          <a:stretch>
            <a:fillRect/>
          </a:stretch>
        </p:blipFill>
        <p:spPr>
          <a:xfrm>
            <a:off x="7479074" y="2485325"/>
            <a:ext cx="3254250" cy="1887350"/>
          </a:xfrm>
          <a:prstGeom prst="rect">
            <a:avLst/>
          </a:prstGeom>
        </p:spPr>
      </p:pic>
      <p:sp>
        <p:nvSpPr>
          <p:cNvPr id="9" name="Arrow: Right 8">
            <a:extLst>
              <a:ext uri="{FF2B5EF4-FFF2-40B4-BE49-F238E27FC236}">
                <a16:creationId xmlns:a16="http://schemas.microsoft.com/office/drawing/2014/main" id="{91DB32CA-86C0-ABB1-2CA4-7613BC34D491}"/>
              </a:ext>
            </a:extLst>
          </p:cNvPr>
          <p:cNvSpPr/>
          <p:nvPr/>
        </p:nvSpPr>
        <p:spPr>
          <a:xfrm>
            <a:off x="5626100" y="3067050"/>
            <a:ext cx="1219200" cy="723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2E4B4BF-3B13-0D6E-D58F-E6FDF19F4EBE}"/>
              </a:ext>
            </a:extLst>
          </p:cNvPr>
          <p:cNvPicPr>
            <a:picLocks noChangeAspect="1"/>
          </p:cNvPicPr>
          <p:nvPr/>
        </p:nvPicPr>
        <p:blipFill>
          <a:blip r:embed="rId4"/>
          <a:stretch>
            <a:fillRect/>
          </a:stretch>
        </p:blipFill>
        <p:spPr>
          <a:xfrm>
            <a:off x="1734311" y="4704588"/>
            <a:ext cx="3071320" cy="1994685"/>
          </a:xfrm>
          <a:prstGeom prst="rect">
            <a:avLst/>
          </a:prstGeom>
        </p:spPr>
      </p:pic>
      <p:pic>
        <p:nvPicPr>
          <p:cNvPr id="13" name="Picture 12">
            <a:extLst>
              <a:ext uri="{FF2B5EF4-FFF2-40B4-BE49-F238E27FC236}">
                <a16:creationId xmlns:a16="http://schemas.microsoft.com/office/drawing/2014/main" id="{A365F723-45C4-F363-F32D-151D0FA9872C}"/>
              </a:ext>
            </a:extLst>
          </p:cNvPr>
          <p:cNvPicPr>
            <a:picLocks noChangeAspect="1"/>
          </p:cNvPicPr>
          <p:nvPr/>
        </p:nvPicPr>
        <p:blipFill>
          <a:blip r:embed="rId5"/>
          <a:stretch>
            <a:fillRect/>
          </a:stretch>
        </p:blipFill>
        <p:spPr>
          <a:xfrm>
            <a:off x="7479074" y="4703211"/>
            <a:ext cx="3328510" cy="1994685"/>
          </a:xfrm>
          <a:prstGeom prst="rect">
            <a:avLst/>
          </a:prstGeom>
        </p:spPr>
      </p:pic>
      <p:sp>
        <p:nvSpPr>
          <p:cNvPr id="15" name="Arrow: Right 14">
            <a:extLst>
              <a:ext uri="{FF2B5EF4-FFF2-40B4-BE49-F238E27FC236}">
                <a16:creationId xmlns:a16="http://schemas.microsoft.com/office/drawing/2014/main" id="{E6CF2776-DABA-87F6-2FD7-39DB4D576D86}"/>
              </a:ext>
            </a:extLst>
          </p:cNvPr>
          <p:cNvSpPr/>
          <p:nvPr/>
        </p:nvSpPr>
        <p:spPr>
          <a:xfrm>
            <a:off x="5701687" y="5169408"/>
            <a:ext cx="1219200" cy="723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45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28E7-524E-2D45-0327-3D0ABF239AE1}"/>
              </a:ext>
            </a:extLst>
          </p:cNvPr>
          <p:cNvSpPr>
            <a:spLocks noGrp="1"/>
          </p:cNvSpPr>
          <p:nvPr>
            <p:ph type="title"/>
          </p:nvPr>
        </p:nvSpPr>
        <p:spPr/>
        <p:txBody>
          <a:bodyPr/>
          <a:lstStyle/>
          <a:p>
            <a:r>
              <a:rPr lang="en-US" dirty="0"/>
              <a:t>What does a bad poster look like?</a:t>
            </a:r>
          </a:p>
        </p:txBody>
      </p:sp>
      <p:pic>
        <p:nvPicPr>
          <p:cNvPr id="7" name="Content Placeholder 6" descr="Text&#10;&#10;Description automatically generated">
            <a:extLst>
              <a:ext uri="{FF2B5EF4-FFF2-40B4-BE49-F238E27FC236}">
                <a16:creationId xmlns:a16="http://schemas.microsoft.com/office/drawing/2014/main" id="{94FD69CC-3471-FD57-2CA5-F19BD753B8A7}"/>
              </a:ext>
            </a:extLst>
          </p:cNvPr>
          <p:cNvPicPr>
            <a:picLocks noGrp="1" noChangeAspect="1"/>
          </p:cNvPicPr>
          <p:nvPr>
            <p:ph idx="1"/>
          </p:nvPr>
        </p:nvPicPr>
        <p:blipFill>
          <a:blip r:embed="rId3"/>
          <a:stretch>
            <a:fillRect/>
          </a:stretch>
        </p:blipFill>
        <p:spPr>
          <a:xfrm>
            <a:off x="2675607" y="2153412"/>
            <a:ext cx="6840786" cy="4449183"/>
          </a:xfrm>
        </p:spPr>
      </p:pic>
      <p:sp>
        <p:nvSpPr>
          <p:cNvPr id="5" name="TextBox 4">
            <a:extLst>
              <a:ext uri="{FF2B5EF4-FFF2-40B4-BE49-F238E27FC236}">
                <a16:creationId xmlns:a16="http://schemas.microsoft.com/office/drawing/2014/main" id="{DC681BED-1390-28FD-BEDE-81A5920E1B0A}"/>
              </a:ext>
            </a:extLst>
          </p:cNvPr>
          <p:cNvSpPr txBox="1"/>
          <p:nvPr/>
        </p:nvSpPr>
        <p:spPr>
          <a:xfrm>
            <a:off x="451374" y="4704589"/>
            <a:ext cx="2084562" cy="1477328"/>
          </a:xfrm>
          <a:prstGeom prst="rect">
            <a:avLst/>
          </a:prstGeom>
          <a:noFill/>
        </p:spPr>
        <p:txBody>
          <a:bodyPr wrap="square">
            <a:spAutoFit/>
          </a:bodyPr>
          <a:lstStyle/>
          <a:p>
            <a:r>
              <a:rPr lang="en-US" dirty="0"/>
              <a:t>From: https://colinpurrington.com/2012/02/example-of-bad-scientific-poster/</a:t>
            </a:r>
          </a:p>
        </p:txBody>
      </p:sp>
    </p:spTree>
    <p:extLst>
      <p:ext uri="{BB962C8B-B14F-4D97-AF65-F5344CB8AC3E}">
        <p14:creationId xmlns:p14="http://schemas.microsoft.com/office/powerpoint/2010/main" val="103791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28E7-524E-2D45-0327-3D0ABF239AE1}"/>
              </a:ext>
            </a:extLst>
          </p:cNvPr>
          <p:cNvSpPr>
            <a:spLocks noGrp="1"/>
          </p:cNvSpPr>
          <p:nvPr>
            <p:ph type="title"/>
          </p:nvPr>
        </p:nvSpPr>
        <p:spPr/>
        <p:txBody>
          <a:bodyPr/>
          <a:lstStyle/>
          <a:p>
            <a:r>
              <a:rPr lang="en-US" dirty="0"/>
              <a:t>What does a bad poster look like?</a:t>
            </a:r>
          </a:p>
        </p:txBody>
      </p:sp>
      <p:pic>
        <p:nvPicPr>
          <p:cNvPr id="7" name="Content Placeholder 6" descr="Text&#10;&#10;Description automatically generated">
            <a:extLst>
              <a:ext uri="{FF2B5EF4-FFF2-40B4-BE49-F238E27FC236}">
                <a16:creationId xmlns:a16="http://schemas.microsoft.com/office/drawing/2014/main" id="{94FD69CC-3471-FD57-2CA5-F19BD753B8A7}"/>
              </a:ext>
            </a:extLst>
          </p:cNvPr>
          <p:cNvPicPr>
            <a:picLocks noGrp="1" noChangeAspect="1"/>
          </p:cNvPicPr>
          <p:nvPr>
            <p:ph idx="1"/>
          </p:nvPr>
        </p:nvPicPr>
        <p:blipFill rotWithShape="1">
          <a:blip r:embed="rId3"/>
          <a:srcRect l="4266" t="5618" r="3807" b="6149"/>
          <a:stretch/>
        </p:blipFill>
        <p:spPr>
          <a:xfrm>
            <a:off x="746620" y="0"/>
            <a:ext cx="11031523" cy="6886542"/>
          </a:xfrm>
        </p:spPr>
      </p:pic>
    </p:spTree>
    <p:extLst>
      <p:ext uri="{BB962C8B-B14F-4D97-AF65-F5344CB8AC3E}">
        <p14:creationId xmlns:p14="http://schemas.microsoft.com/office/powerpoint/2010/main" val="396575405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8188</TotalTime>
  <Words>3183</Words>
  <Application>Microsoft Office PowerPoint</Application>
  <PresentationFormat>Widescreen</PresentationFormat>
  <Paragraphs>375</Paragraphs>
  <Slides>74</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Gill Sans MT</vt:lpstr>
      <vt:lpstr>Open Sans</vt:lpstr>
      <vt:lpstr>Parcel</vt:lpstr>
      <vt:lpstr>Best Practices in Posters and data visualizations</vt:lpstr>
      <vt:lpstr>Purpose of today</vt:lpstr>
      <vt:lpstr>Before you start</vt:lpstr>
      <vt:lpstr>Overall Things to keep in mind</vt:lpstr>
      <vt:lpstr>Specific Sections</vt:lpstr>
      <vt:lpstr>Specific Sections</vt:lpstr>
      <vt:lpstr>Aesthetic choices</vt:lpstr>
      <vt:lpstr>What does a bad poster look like?</vt:lpstr>
      <vt:lpstr>What does a bad poster look like?</vt:lpstr>
      <vt:lpstr>What does a pretty good poster look like</vt:lpstr>
      <vt:lpstr>PowerPoint Presentation</vt:lpstr>
      <vt:lpstr>What does Good, Simple Poster Looks like</vt:lpstr>
      <vt:lpstr>PowerPoint Presentation</vt:lpstr>
      <vt:lpstr>Creating Effective Visualizations</vt:lpstr>
      <vt:lpstr>Important things to keep in Mind</vt:lpstr>
      <vt:lpstr>Raw data  Picture for communication</vt:lpstr>
      <vt:lpstr>PowerPoint Presentation</vt:lpstr>
      <vt:lpstr>PowerPoint Presentation</vt:lpstr>
      <vt:lpstr>PowerPoint Presentation</vt:lpstr>
      <vt:lpstr>PowerPoint Presentation</vt:lpstr>
      <vt:lpstr>PowerPoint Presentation</vt:lpstr>
      <vt:lpstr>Where is the comparison easiest? Why?</vt:lpstr>
      <vt:lpstr>PowerPoint Presentation</vt:lpstr>
      <vt:lpstr>PowerPoint Presentation</vt:lpstr>
      <vt:lpstr>Color is really 3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THoughts</vt:lpstr>
      <vt:lpstr>No more bar plots where n &lt; 10</vt:lpstr>
      <vt:lpstr>Show paired data as such</vt:lpstr>
      <vt:lpstr>Improve this plot</vt:lpstr>
      <vt:lpstr>PowerPoint Presentation</vt:lpstr>
      <vt:lpstr>Let’s try this out in excel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Data</dc:title>
  <dc:creator>David</dc:creator>
  <cp:lastModifiedBy>Martin, David (dnm5ca)</cp:lastModifiedBy>
  <cp:revision>26</cp:revision>
  <dcterms:created xsi:type="dcterms:W3CDTF">2022-02-14T14:29:35Z</dcterms:created>
  <dcterms:modified xsi:type="dcterms:W3CDTF">2022-09-20T00:08:19Z</dcterms:modified>
</cp:coreProperties>
</file>